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Barlow Condensed" panose="00000506000000000000" pitchFamily="2" charset="0"/>
      <p:regular r:id="rId24"/>
      <p:bold r:id="rId25"/>
      <p:italic r:id="rId26"/>
      <p:boldItalic r:id="rId27"/>
    </p:embeddedFont>
    <p:embeddedFont>
      <p:font typeface="Barlow Condensed Medium" panose="00000606000000000000" pitchFamily="2" charset="0"/>
      <p:regular r:id="rId28"/>
      <p:bold r:id="rId29"/>
      <p:italic r:id="rId30"/>
      <p:boldItalic r:id="rId31"/>
    </p:embeddedFont>
    <p:embeddedFont>
      <p:font typeface="Barlow Condensed SemiBold" panose="00000706000000000000" pitchFamily="2"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
      <p:font typeface="Montserrat ExtraBold" panose="00000900000000000000" pitchFamily="2" charset="0"/>
      <p:bold r:id="rId40"/>
      <p:boldItalic r:id="rId41"/>
    </p:embeddedFont>
    <p:embeddedFont>
      <p:font typeface="Montserrat ExtraLight" panose="00000300000000000000" pitchFamily="2" charset="0"/>
      <p:regular r:id="rId42"/>
      <p:bold r:id="rId43"/>
      <p:italic r:id="rId44"/>
      <p:boldItalic r:id="rId45"/>
    </p:embeddedFont>
    <p:embeddedFont>
      <p:font typeface="Poppins" panose="00000500000000000000" pitchFamily="2" charset="0"/>
      <p:regular r:id="rId46"/>
      <p:bold r:id="rId47"/>
      <p:italic r:id="rId48"/>
      <p:boldItalic r:id="rId49"/>
    </p:embeddedFont>
    <p:embeddedFont>
      <p:font typeface="Poppins Medium" panose="00000600000000000000"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Roboto Black" panose="02000000000000000000" pitchFamily="2" charset="0"/>
      <p:bold r:id="rId58"/>
      <p:boldItalic r:id="rId59"/>
    </p:embeddedFont>
    <p:embeddedFont>
      <p:font typeface="Roboto Light"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ivrNiyQIRxLLAbD1s/glFD1Ei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C44F5D-28CC-41A4-BDB2-8E55CABF0A79}">
  <a:tblStyle styleId="{E5C44F5D-28CC-41A4-BDB2-8E55CABF0A7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63" Type="http://schemas.openxmlformats.org/officeDocument/2006/relationships/font" Target="fonts/font40.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61" Type="http://schemas.openxmlformats.org/officeDocument/2006/relationships/font" Target="fonts/font3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font" Target="fonts/font3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8.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font" Target="fonts/font36.fntdata"/><Relationship Id="rId20" Type="http://schemas.openxmlformats.org/officeDocument/2006/relationships/slide" Target="slides/slide18.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font" Target="fonts/font39.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a:t>At each “?” we evaluate the patients condition and if any further treatment is necessary.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We agree with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 sz="1200" b="0" i="0">
                <a:solidFill>
                  <a:schemeClr val="dk1"/>
                </a:solidFill>
                <a:latin typeface="Arial"/>
                <a:ea typeface="Arial"/>
                <a:cs typeface="Arial"/>
                <a:sym typeface="Arial"/>
              </a:rPr>
              <a:t>Today, digital therapeutics (DTx) vendors are utilizing scalable technology to create digital MSK programs that address the problem. These programs offer effective pain relief to members while reducing their reliance on surgical interventions.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2" name="Google Shape;26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9" name="Google Shape;31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1"/>
        </a:solidFill>
        <a:effectLst/>
      </p:bgPr>
    </p:bg>
    <p:spTree>
      <p:nvGrpSpPr>
        <p:cNvPr id="1" name="Shape 9"/>
        <p:cNvGrpSpPr/>
        <p:nvPr/>
      </p:nvGrpSpPr>
      <p:grpSpPr>
        <a:xfrm>
          <a:off x="0" y="0"/>
          <a:ext cx="0" cy="0"/>
          <a:chOff x="0" y="0"/>
          <a:chExt cx="0" cy="0"/>
        </a:xfrm>
      </p:grpSpPr>
      <p:pic>
        <p:nvPicPr>
          <p:cNvPr id="10" name="Google Shape;10;p22"/>
          <p:cNvPicPr preferRelativeResize="0"/>
          <p:nvPr/>
        </p:nvPicPr>
        <p:blipFill rotWithShape="1">
          <a:blip r:embed="rId2">
            <a:alphaModFix amt="14000"/>
          </a:blip>
          <a:srcRect l="-496" r="80050"/>
          <a:stretch/>
        </p:blipFill>
        <p:spPr>
          <a:xfrm>
            <a:off x="6226114" y="-591199"/>
            <a:ext cx="3473224" cy="3196725"/>
          </a:xfrm>
          <a:prstGeom prst="rect">
            <a:avLst/>
          </a:prstGeom>
          <a:noFill/>
          <a:ln>
            <a:noFill/>
          </a:ln>
        </p:spPr>
      </p:pic>
      <p:sp>
        <p:nvSpPr>
          <p:cNvPr id="11" name="Google Shape;11;p22"/>
          <p:cNvSpPr txBox="1">
            <a:spLocks noGrp="1"/>
          </p:cNvSpPr>
          <p:nvPr>
            <p:ph type="ctrTitle"/>
          </p:nvPr>
        </p:nvSpPr>
        <p:spPr>
          <a:xfrm>
            <a:off x="311708" y="515975"/>
            <a:ext cx="8520600" cy="205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434343"/>
              </a:buClr>
              <a:buSzPts val="5200"/>
              <a:buNone/>
              <a:defRPr sz="5200" b="1">
                <a:solidFill>
                  <a:srgbClr val="43434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2"/>
          <p:cNvSpPr txBox="1">
            <a:spLocks noGrp="1"/>
          </p:cNvSpPr>
          <p:nvPr>
            <p:ph type="subTitle" idx="1"/>
          </p:nvPr>
        </p:nvSpPr>
        <p:spPr>
          <a:xfrm>
            <a:off x="311700" y="26055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999999"/>
              </a:buClr>
              <a:buSzPts val="2800"/>
              <a:buNone/>
              <a:defRPr sz="2800">
                <a:solidFill>
                  <a:srgbClr val="999999"/>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2"/>
          <p:cNvPicPr preferRelativeResize="0"/>
          <p:nvPr/>
        </p:nvPicPr>
        <p:blipFill rotWithShape="1">
          <a:blip r:embed="rId2">
            <a:alphaModFix/>
          </a:blip>
          <a:srcRect t="177" b="176"/>
          <a:stretch/>
        </p:blipFill>
        <p:spPr>
          <a:xfrm>
            <a:off x="2985663" y="4068350"/>
            <a:ext cx="3172664" cy="5948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57ABDE"/>
        </a:solidFill>
        <a:effectLst/>
      </p:bgPr>
    </p:bg>
    <p:spTree>
      <p:nvGrpSpPr>
        <p:cNvPr id="1" name="Shape 56"/>
        <p:cNvGrpSpPr/>
        <p:nvPr/>
      </p:nvGrpSpPr>
      <p:grpSpPr>
        <a:xfrm>
          <a:off x="0" y="0"/>
          <a:ext cx="0" cy="0"/>
          <a:chOff x="0" y="0"/>
          <a:chExt cx="0" cy="0"/>
        </a:xfrm>
      </p:grpSpPr>
      <p:pic>
        <p:nvPicPr>
          <p:cNvPr id="57" name="Google Shape;57;p33"/>
          <p:cNvPicPr preferRelativeResize="0"/>
          <p:nvPr/>
        </p:nvPicPr>
        <p:blipFill rotWithShape="1">
          <a:blip r:embed="rId2">
            <a:alphaModFix amt="12000"/>
          </a:blip>
          <a:srcRect r="79629"/>
          <a:stretch/>
        </p:blipFill>
        <p:spPr>
          <a:xfrm>
            <a:off x="6226114" y="-591199"/>
            <a:ext cx="3473224" cy="3196725"/>
          </a:xfrm>
          <a:prstGeom prst="rect">
            <a:avLst/>
          </a:prstGeom>
          <a:noFill/>
          <a:ln>
            <a:noFill/>
          </a:ln>
        </p:spPr>
      </p:pic>
      <p:sp>
        <p:nvSpPr>
          <p:cNvPr id="58" name="Google Shape;58;p3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9" name="Google Shape;5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33"/>
          <p:cNvPicPr preferRelativeResize="0"/>
          <p:nvPr/>
        </p:nvPicPr>
        <p:blipFill rotWithShape="1">
          <a:blip r:embed="rId2">
            <a:alphaModFix/>
          </a:blip>
          <a:srcRect/>
          <a:stretch/>
        </p:blipFill>
        <p:spPr>
          <a:xfrm>
            <a:off x="3522409" y="4511975"/>
            <a:ext cx="2099190" cy="393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61"/>
        <p:cNvGrpSpPr/>
        <p:nvPr/>
      </p:nvGrpSpPr>
      <p:grpSpPr>
        <a:xfrm>
          <a:off x="0" y="0"/>
          <a:ext cx="0" cy="0"/>
          <a:chOff x="0" y="0"/>
          <a:chExt cx="0" cy="0"/>
        </a:xfrm>
      </p:grpSpPr>
      <p:sp>
        <p:nvSpPr>
          <p:cNvPr id="62" name="Google Shape;62;p34"/>
          <p:cNvSpPr/>
          <p:nvPr/>
        </p:nvSpPr>
        <p:spPr>
          <a:xfrm>
            <a:off x="6422225" y="-215875"/>
            <a:ext cx="2796600" cy="10734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4"/>
          <p:cNvSpPr/>
          <p:nvPr/>
        </p:nvSpPr>
        <p:spPr>
          <a:xfrm>
            <a:off x="-139825" y="-1396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4"/>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65" name="Google Shape;65;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6" name="Google Shape;6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34"/>
          <p:cNvPicPr preferRelativeResize="0"/>
          <p:nvPr/>
        </p:nvPicPr>
        <p:blipFill rotWithShape="1">
          <a:blip r:embed="rId2">
            <a:alphaModFix/>
          </a:blip>
          <a:srcRect t="177" b="176"/>
          <a:stretch/>
        </p:blipFill>
        <p:spPr>
          <a:xfrm>
            <a:off x="6875359" y="242375"/>
            <a:ext cx="2099192" cy="393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3 1">
  <p:cSld name="TITLE_AND_BODY_3_1">
    <p:spTree>
      <p:nvGrpSpPr>
        <p:cNvPr id="1" name="Shape 68"/>
        <p:cNvGrpSpPr/>
        <p:nvPr/>
      </p:nvGrpSpPr>
      <p:grpSpPr>
        <a:xfrm>
          <a:off x="0" y="0"/>
          <a:ext cx="0" cy="0"/>
          <a:chOff x="0" y="0"/>
          <a:chExt cx="0" cy="0"/>
        </a:xfrm>
      </p:grpSpPr>
      <p:sp>
        <p:nvSpPr>
          <p:cNvPr id="69" name="Google Shape;69;p35"/>
          <p:cNvSpPr/>
          <p:nvPr/>
        </p:nvSpPr>
        <p:spPr>
          <a:xfrm>
            <a:off x="-139825" y="-139675"/>
            <a:ext cx="2796600" cy="10734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5"/>
          <p:cNvSpPr/>
          <p:nvPr/>
        </p:nvSpPr>
        <p:spPr>
          <a:xfrm>
            <a:off x="2451425" y="-995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5"/>
          <p:cNvSpPr txBox="1">
            <a:spLocks noGrp="1"/>
          </p:cNvSpPr>
          <p:nvPr>
            <p:ph type="title"/>
          </p:nvPr>
        </p:nvSpPr>
        <p:spPr>
          <a:xfrm>
            <a:off x="2902950" y="4010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72" name="Google Shape;72;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3" name="Google Shape;7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35"/>
          <p:cNvPicPr preferRelativeResize="0"/>
          <p:nvPr/>
        </p:nvPicPr>
        <p:blipFill rotWithShape="1">
          <a:blip r:embed="rId2">
            <a:alphaModFix/>
          </a:blip>
          <a:srcRect t="177" b="176"/>
          <a:stretch/>
        </p:blipFill>
        <p:spPr>
          <a:xfrm>
            <a:off x="154859" y="282475"/>
            <a:ext cx="2099192" cy="393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75"/>
        <p:cNvGrpSpPr/>
        <p:nvPr/>
      </p:nvGrpSpPr>
      <p:grpSpPr>
        <a:xfrm>
          <a:off x="0" y="0"/>
          <a:ext cx="0" cy="0"/>
          <a:chOff x="0" y="0"/>
          <a:chExt cx="0" cy="0"/>
        </a:xfrm>
      </p:grpSpPr>
      <p:sp>
        <p:nvSpPr>
          <p:cNvPr id="76" name="Google Shape;76;p36"/>
          <p:cNvSpPr/>
          <p:nvPr/>
        </p:nvSpPr>
        <p:spPr>
          <a:xfrm>
            <a:off x="-139825" y="-139675"/>
            <a:ext cx="93585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6"/>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78" name="Google Shape;78;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9" name="Google Shape;7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36"/>
          <p:cNvPicPr preferRelativeResize="0"/>
          <p:nvPr/>
        </p:nvPicPr>
        <p:blipFill rotWithShape="1">
          <a:blip r:embed="rId2">
            <a:alphaModFix/>
          </a:blip>
          <a:srcRect/>
          <a:stretch/>
        </p:blipFill>
        <p:spPr>
          <a:xfrm>
            <a:off x="7400692" y="4703325"/>
            <a:ext cx="1620454" cy="3049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1"/>
        <p:cNvGrpSpPr/>
        <p:nvPr/>
      </p:nvGrpSpPr>
      <p:grpSpPr>
        <a:xfrm>
          <a:off x="0" y="0"/>
          <a:ext cx="0" cy="0"/>
          <a:chOff x="0" y="0"/>
          <a:chExt cx="0" cy="0"/>
        </a:xfrm>
      </p:grpSpPr>
      <p:sp>
        <p:nvSpPr>
          <p:cNvPr id="82" name="Google Shape;82;p37"/>
          <p:cNvSpPr/>
          <p:nvPr/>
        </p:nvSpPr>
        <p:spPr>
          <a:xfrm>
            <a:off x="2451575" y="-139675"/>
            <a:ext cx="67950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7"/>
          <p:cNvSpPr/>
          <p:nvPr/>
        </p:nvSpPr>
        <p:spPr>
          <a:xfrm>
            <a:off x="-139825" y="-13967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7"/>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85" name="Google Shape;85;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6" name="Google Shape;8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37"/>
          <p:cNvPicPr preferRelativeResize="0"/>
          <p:nvPr/>
        </p:nvPicPr>
        <p:blipFill rotWithShape="1">
          <a:blip r:embed="rId2">
            <a:alphaModFix/>
          </a:blip>
          <a:srcRect/>
          <a:stretch/>
        </p:blipFill>
        <p:spPr>
          <a:xfrm>
            <a:off x="106284" y="312150"/>
            <a:ext cx="2099190" cy="393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1" name="Google Shape;91;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2" name="Google Shape;9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3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5" name="Google Shape;95;p3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6" name="Google Shape;9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7"/>
        <p:cNvGrpSpPr/>
        <p:nvPr/>
      </p:nvGrpSpPr>
      <p:grpSpPr>
        <a:xfrm>
          <a:off x="0" y="0"/>
          <a:ext cx="0" cy="0"/>
          <a:chOff x="0" y="0"/>
          <a:chExt cx="0" cy="0"/>
        </a:xfrm>
      </p:grpSpPr>
      <p:sp>
        <p:nvSpPr>
          <p:cNvPr id="98" name="Google Shape;98;p40"/>
          <p:cNvSpPr txBox="1">
            <a:spLocks noGrp="1"/>
          </p:cNvSpPr>
          <p:nvPr>
            <p:ph type="title"/>
          </p:nvPr>
        </p:nvSpPr>
        <p:spPr>
          <a:xfrm>
            <a:off x="279625" y="0"/>
            <a:ext cx="3803100" cy="409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9" name="Google Shape;9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40"/>
          <p:cNvSpPr/>
          <p:nvPr/>
        </p:nvSpPr>
        <p:spPr>
          <a:xfrm>
            <a:off x="4464800" y="-303525"/>
            <a:ext cx="5331000" cy="5681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40"/>
          <p:cNvPicPr preferRelativeResize="0"/>
          <p:nvPr/>
        </p:nvPicPr>
        <p:blipFill rotWithShape="1">
          <a:blip r:embed="rId2">
            <a:alphaModFix/>
          </a:blip>
          <a:srcRect/>
          <a:stretch/>
        </p:blipFill>
        <p:spPr>
          <a:xfrm>
            <a:off x="1013737" y="4400225"/>
            <a:ext cx="2334876" cy="439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sp>
        <p:nvSpPr>
          <p:cNvPr id="103" name="Google Shape;103;p41"/>
          <p:cNvSpPr/>
          <p:nvPr/>
        </p:nvSpPr>
        <p:spPr>
          <a:xfrm>
            <a:off x="4572000" y="-158450"/>
            <a:ext cx="4665300" cy="5494200"/>
          </a:xfrm>
          <a:prstGeom prst="rect">
            <a:avLst/>
          </a:prstGeom>
          <a:solidFill>
            <a:schemeClr val="lt2"/>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1"/>
          <p:cNvSpPr txBox="1">
            <a:spLocks noGrp="1"/>
          </p:cNvSpPr>
          <p:nvPr>
            <p:ph type="title"/>
          </p:nvPr>
        </p:nvSpPr>
        <p:spPr>
          <a:xfrm>
            <a:off x="265500" y="1360875"/>
            <a:ext cx="4045200" cy="223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5" name="Google Shape;105;p41"/>
          <p:cNvSpPr txBox="1">
            <a:spLocks noGrp="1"/>
          </p:cNvSpPr>
          <p:nvPr>
            <p:ph type="subTitle" idx="1"/>
          </p:nvPr>
        </p:nvSpPr>
        <p:spPr>
          <a:xfrm>
            <a:off x="265500" y="366062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6" name="Google Shape;106;p41"/>
          <p:cNvSpPr txBox="1">
            <a:spLocks noGrp="1"/>
          </p:cNvSpPr>
          <p:nvPr>
            <p:ph type="body" idx="2"/>
          </p:nvPr>
        </p:nvSpPr>
        <p:spPr>
          <a:xfrm>
            <a:off x="4939500" y="1435450"/>
            <a:ext cx="3837000" cy="33555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7" name="Google Shape;10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41"/>
          <p:cNvSpPr/>
          <p:nvPr/>
        </p:nvSpPr>
        <p:spPr>
          <a:xfrm>
            <a:off x="4534800" y="-139675"/>
            <a:ext cx="4711800" cy="1157700"/>
          </a:xfrm>
          <a:prstGeom prst="rect">
            <a:avLst/>
          </a:prstGeom>
          <a:solidFill>
            <a:srgbClr val="639C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1"/>
          <p:cNvSpPr/>
          <p:nvPr/>
        </p:nvSpPr>
        <p:spPr>
          <a:xfrm>
            <a:off x="-139825" y="-139675"/>
            <a:ext cx="47118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41"/>
          <p:cNvPicPr preferRelativeResize="0"/>
          <p:nvPr/>
        </p:nvPicPr>
        <p:blipFill rotWithShape="1">
          <a:blip r:embed="rId2">
            <a:alphaModFix/>
          </a:blip>
          <a:srcRect/>
          <a:stretch/>
        </p:blipFill>
        <p:spPr>
          <a:xfrm>
            <a:off x="106284" y="312150"/>
            <a:ext cx="2099190" cy="393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
        <p:cNvGrpSpPr/>
        <p:nvPr/>
      </p:nvGrpSpPr>
      <p:grpSpPr>
        <a:xfrm>
          <a:off x="0" y="0"/>
          <a:ext cx="0" cy="0"/>
          <a:chOff x="0" y="0"/>
          <a:chExt cx="0" cy="0"/>
        </a:xfrm>
      </p:grpSpPr>
      <p:sp>
        <p:nvSpPr>
          <p:cNvPr id="112" name="Google Shape;112;p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13" name="Google Shape;113;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42"/>
          <p:cNvPicPr preferRelativeResize="0"/>
          <p:nvPr/>
        </p:nvPicPr>
        <p:blipFill rotWithShape="1">
          <a:blip r:embed="rId2">
            <a:alphaModFix amt="6000"/>
          </a:blip>
          <a:srcRect l="-496" r="80050"/>
          <a:stretch/>
        </p:blipFill>
        <p:spPr>
          <a:xfrm>
            <a:off x="6533364" y="2343601"/>
            <a:ext cx="3473224" cy="3196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 slide 1">
    <p:bg>
      <p:bgPr>
        <a:solidFill>
          <a:schemeClr val="lt1"/>
        </a:solidFill>
        <a:effectLst/>
      </p:bgPr>
    </p:bg>
    <p:spTree>
      <p:nvGrpSpPr>
        <p:cNvPr id="1" name="Shape 15"/>
        <p:cNvGrpSpPr/>
        <p:nvPr/>
      </p:nvGrpSpPr>
      <p:grpSpPr>
        <a:xfrm>
          <a:off x="0" y="0"/>
          <a:ext cx="0" cy="0"/>
          <a:chOff x="0" y="0"/>
          <a:chExt cx="0" cy="0"/>
        </a:xfrm>
      </p:grpSpPr>
      <p:pic>
        <p:nvPicPr>
          <p:cNvPr id="16" name="Google Shape;16;p23"/>
          <p:cNvPicPr preferRelativeResize="0"/>
          <p:nvPr/>
        </p:nvPicPr>
        <p:blipFill rotWithShape="1">
          <a:blip r:embed="rId2">
            <a:alphaModFix amt="14000"/>
          </a:blip>
          <a:srcRect l="-496" r="80050"/>
          <a:stretch/>
        </p:blipFill>
        <p:spPr>
          <a:xfrm>
            <a:off x="6226114" y="-591199"/>
            <a:ext cx="3473224" cy="3196726"/>
          </a:xfrm>
          <a:prstGeom prst="rect">
            <a:avLst/>
          </a:prstGeom>
          <a:noFill/>
          <a:ln>
            <a:noFill/>
          </a:ln>
        </p:spPr>
      </p:pic>
      <p:sp>
        <p:nvSpPr>
          <p:cNvPr id="17" name="Google Shape;17;p23"/>
          <p:cNvSpPr txBox="1">
            <a:spLocks noGrp="1"/>
          </p:cNvSpPr>
          <p:nvPr>
            <p:ph type="ctrTitle"/>
          </p:nvPr>
        </p:nvSpPr>
        <p:spPr>
          <a:xfrm>
            <a:off x="311708" y="515975"/>
            <a:ext cx="8520600" cy="20526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Clr>
                <a:srgbClr val="434343"/>
              </a:buClr>
              <a:buSzPts val="3900"/>
              <a:buFont typeface="Poppins"/>
              <a:buNone/>
              <a:defRPr sz="5200" b="1">
                <a:solidFill>
                  <a:srgbClr val="434343"/>
                </a:solidFill>
                <a:latin typeface="Poppins"/>
                <a:ea typeface="Poppins"/>
                <a:cs typeface="Poppins"/>
                <a:sym typeface="Poppins"/>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18" name="Google Shape;18;p23"/>
          <p:cNvSpPr txBox="1">
            <a:spLocks noGrp="1"/>
          </p:cNvSpPr>
          <p:nvPr>
            <p:ph type="subTitle" idx="1"/>
          </p:nvPr>
        </p:nvSpPr>
        <p:spPr>
          <a:xfrm>
            <a:off x="311700" y="2605525"/>
            <a:ext cx="8520600" cy="7926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Clr>
                <a:srgbClr val="999999"/>
              </a:buClr>
              <a:buSzPts val="2100"/>
              <a:buFont typeface="Poppins"/>
              <a:buNone/>
              <a:defRPr sz="2800">
                <a:solidFill>
                  <a:srgbClr val="999999"/>
                </a:solidFill>
                <a:latin typeface="Poppins"/>
                <a:ea typeface="Poppins"/>
                <a:cs typeface="Poppins"/>
                <a:sym typeface="Poppins"/>
              </a:defRPr>
            </a:lvl1pPr>
            <a:lvl2pPr lvl="1"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2pPr>
            <a:lvl3pPr lvl="2"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3pPr>
            <a:lvl4pPr lvl="3"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4pPr>
            <a:lvl5pPr lvl="4"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5pPr>
            <a:lvl6pPr lvl="5"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6pPr>
            <a:lvl7pPr lvl="6"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7pPr>
            <a:lvl8pPr lvl="7"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8pPr>
            <a:lvl9pPr lvl="8"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9pPr>
          </a:lstStyle>
          <a:p>
            <a:endParaRPr/>
          </a:p>
        </p:txBody>
      </p:sp>
      <p:sp>
        <p:nvSpPr>
          <p:cNvPr id="19" name="Google Shape;19;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23"/>
          <p:cNvPicPr preferRelativeResize="0"/>
          <p:nvPr/>
        </p:nvPicPr>
        <p:blipFill rotWithShape="1">
          <a:blip r:embed="rId2">
            <a:alphaModFix/>
          </a:blip>
          <a:srcRect t="179" b="168"/>
          <a:stretch/>
        </p:blipFill>
        <p:spPr>
          <a:xfrm>
            <a:off x="2985663" y="4068350"/>
            <a:ext cx="3172664" cy="5948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sp>
        <p:nvSpPr>
          <p:cNvPr id="116" name="Google Shape;116;p4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7" name="Google Shape;117;p4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18" name="Google Shape;11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119"/>
        <p:cNvGrpSpPr/>
        <p:nvPr/>
      </p:nvGrpSpPr>
      <p:grpSpPr>
        <a:xfrm>
          <a:off x="0" y="0"/>
          <a:ext cx="0" cy="0"/>
          <a:chOff x="0" y="0"/>
          <a:chExt cx="0" cy="0"/>
        </a:xfrm>
      </p:grpSpPr>
      <p:sp>
        <p:nvSpPr>
          <p:cNvPr id="120" name="Google Shape;120;p44"/>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4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29"/>
          <p:cNvSpPr/>
          <p:nvPr/>
        </p:nvSpPr>
        <p:spPr>
          <a:xfrm>
            <a:off x="-139825" y="-1396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9"/>
          <p:cNvSpPr/>
          <p:nvPr/>
        </p:nvSpPr>
        <p:spPr>
          <a:xfrm>
            <a:off x="6636625" y="-13982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9"/>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30" name="Google Shape;130;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1" name="Google Shape;1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2" name="Google Shape;132;p29"/>
          <p:cNvPicPr preferRelativeResize="0"/>
          <p:nvPr/>
        </p:nvPicPr>
        <p:blipFill rotWithShape="1">
          <a:blip r:embed="rId2">
            <a:alphaModFix/>
          </a:blip>
          <a:srcRect/>
          <a:stretch/>
        </p:blipFill>
        <p:spPr>
          <a:xfrm>
            <a:off x="6882734" y="312150"/>
            <a:ext cx="2099190" cy="393600"/>
          </a:xfrm>
          <a:prstGeom prst="rect">
            <a:avLst/>
          </a:prstGeom>
          <a:noFill/>
          <a:ln>
            <a:noFill/>
          </a:ln>
        </p:spPr>
      </p:pic>
      <p:pic>
        <p:nvPicPr>
          <p:cNvPr id="133" name="Google Shape;133;p29"/>
          <p:cNvPicPr preferRelativeResize="0"/>
          <p:nvPr/>
        </p:nvPicPr>
        <p:blipFill rotWithShape="1">
          <a:blip r:embed="rId3">
            <a:alphaModFix amt="6000"/>
          </a:blip>
          <a:srcRect l="-496" r="80050"/>
          <a:stretch/>
        </p:blipFill>
        <p:spPr>
          <a:xfrm>
            <a:off x="6533364" y="2343601"/>
            <a:ext cx="3473224" cy="31967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7ABDE"/>
        </a:solidFill>
        <a:effectLst/>
      </p:bgPr>
    </p:bg>
    <p:spTree>
      <p:nvGrpSpPr>
        <p:cNvPr id="1" name="Shape 134"/>
        <p:cNvGrpSpPr/>
        <p:nvPr/>
      </p:nvGrpSpPr>
      <p:grpSpPr>
        <a:xfrm>
          <a:off x="0" y="0"/>
          <a:ext cx="0" cy="0"/>
          <a:chOff x="0" y="0"/>
          <a:chExt cx="0" cy="0"/>
        </a:xfrm>
      </p:grpSpPr>
      <p:pic>
        <p:nvPicPr>
          <p:cNvPr id="135" name="Google Shape;135;p45"/>
          <p:cNvPicPr preferRelativeResize="0"/>
          <p:nvPr/>
        </p:nvPicPr>
        <p:blipFill rotWithShape="1">
          <a:blip r:embed="rId2">
            <a:alphaModFix amt="12000"/>
          </a:blip>
          <a:srcRect r="79629"/>
          <a:stretch/>
        </p:blipFill>
        <p:spPr>
          <a:xfrm>
            <a:off x="6226114" y="-591199"/>
            <a:ext cx="3473224" cy="3196725"/>
          </a:xfrm>
          <a:prstGeom prst="rect">
            <a:avLst/>
          </a:prstGeom>
          <a:noFill/>
          <a:ln>
            <a:noFill/>
          </a:ln>
        </p:spPr>
      </p:pic>
      <p:sp>
        <p:nvSpPr>
          <p:cNvPr id="136" name="Google Shape;136;p45"/>
          <p:cNvSpPr txBox="1">
            <a:spLocks noGrp="1"/>
          </p:cNvSpPr>
          <p:nvPr>
            <p:ph type="ctrTitle"/>
          </p:nvPr>
        </p:nvSpPr>
        <p:spPr>
          <a:xfrm>
            <a:off x="311708" y="515975"/>
            <a:ext cx="8520600" cy="205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5200"/>
              <a:buNone/>
              <a:defRPr sz="5200" b="1">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7" name="Google Shape;137;p45"/>
          <p:cNvSpPr txBox="1">
            <a:spLocks noGrp="1"/>
          </p:cNvSpPr>
          <p:nvPr>
            <p:ph type="subTitle" idx="1"/>
          </p:nvPr>
        </p:nvSpPr>
        <p:spPr>
          <a:xfrm>
            <a:off x="311700" y="26055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8" name="Google Shape;13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45"/>
          <p:cNvPicPr preferRelativeResize="0"/>
          <p:nvPr/>
        </p:nvPicPr>
        <p:blipFill rotWithShape="1">
          <a:blip r:embed="rId2">
            <a:alphaModFix/>
          </a:blip>
          <a:srcRect/>
          <a:stretch/>
        </p:blipFill>
        <p:spPr>
          <a:xfrm>
            <a:off x="2985663" y="4068350"/>
            <a:ext cx="3172666" cy="5948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1"/>
        </a:solidFill>
        <a:effectLst/>
      </p:bgPr>
    </p:bg>
    <p:spTree>
      <p:nvGrpSpPr>
        <p:cNvPr id="1" name="Shape 140"/>
        <p:cNvGrpSpPr/>
        <p:nvPr/>
      </p:nvGrpSpPr>
      <p:grpSpPr>
        <a:xfrm>
          <a:off x="0" y="0"/>
          <a:ext cx="0" cy="0"/>
          <a:chOff x="0" y="0"/>
          <a:chExt cx="0" cy="0"/>
        </a:xfrm>
      </p:grpSpPr>
      <p:pic>
        <p:nvPicPr>
          <p:cNvPr id="141" name="Google Shape;141;p46"/>
          <p:cNvPicPr preferRelativeResize="0"/>
          <p:nvPr/>
        </p:nvPicPr>
        <p:blipFill rotWithShape="1">
          <a:blip r:embed="rId2">
            <a:alphaModFix amt="14000"/>
          </a:blip>
          <a:srcRect l="-496" r="80050"/>
          <a:stretch/>
        </p:blipFill>
        <p:spPr>
          <a:xfrm>
            <a:off x="6226114" y="-591199"/>
            <a:ext cx="3473224" cy="3196725"/>
          </a:xfrm>
          <a:prstGeom prst="rect">
            <a:avLst/>
          </a:prstGeom>
          <a:noFill/>
          <a:ln>
            <a:noFill/>
          </a:ln>
        </p:spPr>
      </p:pic>
      <p:sp>
        <p:nvSpPr>
          <p:cNvPr id="142" name="Google Shape;142;p46"/>
          <p:cNvSpPr txBox="1">
            <a:spLocks noGrp="1"/>
          </p:cNvSpPr>
          <p:nvPr>
            <p:ph type="ctrTitle"/>
          </p:nvPr>
        </p:nvSpPr>
        <p:spPr>
          <a:xfrm>
            <a:off x="311708" y="515975"/>
            <a:ext cx="8520600" cy="205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434343"/>
              </a:buClr>
              <a:buSzPts val="5200"/>
              <a:buNone/>
              <a:defRPr sz="5200" b="1">
                <a:solidFill>
                  <a:srgbClr val="43434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3" name="Google Shape;143;p46"/>
          <p:cNvSpPr txBox="1">
            <a:spLocks noGrp="1"/>
          </p:cNvSpPr>
          <p:nvPr>
            <p:ph type="subTitle" idx="1"/>
          </p:nvPr>
        </p:nvSpPr>
        <p:spPr>
          <a:xfrm>
            <a:off x="311700" y="26055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999999"/>
              </a:buClr>
              <a:buSzPts val="2800"/>
              <a:buNone/>
              <a:defRPr sz="2800">
                <a:solidFill>
                  <a:srgbClr val="999999"/>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4" name="Google Shape;14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5" name="Google Shape;145;p46"/>
          <p:cNvPicPr preferRelativeResize="0"/>
          <p:nvPr/>
        </p:nvPicPr>
        <p:blipFill rotWithShape="1">
          <a:blip r:embed="rId2">
            <a:alphaModFix/>
          </a:blip>
          <a:srcRect t="177" b="177"/>
          <a:stretch/>
        </p:blipFill>
        <p:spPr>
          <a:xfrm>
            <a:off x="2985663" y="4068350"/>
            <a:ext cx="3172664" cy="5948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46"/>
        <p:cNvGrpSpPr/>
        <p:nvPr/>
      </p:nvGrpSpPr>
      <p:grpSpPr>
        <a:xfrm>
          <a:off x="0" y="0"/>
          <a:ext cx="0" cy="0"/>
          <a:chOff x="0" y="0"/>
          <a:chExt cx="0" cy="0"/>
        </a:xfrm>
      </p:grpSpPr>
      <p:sp>
        <p:nvSpPr>
          <p:cNvPr id="147" name="Google Shape;147;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8" name="Google Shape;14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47"/>
          <p:cNvPicPr preferRelativeResize="0"/>
          <p:nvPr/>
        </p:nvPicPr>
        <p:blipFill rotWithShape="1">
          <a:blip r:embed="rId2">
            <a:alphaModFix/>
          </a:blip>
          <a:srcRect t="177" b="177"/>
          <a:stretch/>
        </p:blipFill>
        <p:spPr>
          <a:xfrm>
            <a:off x="2899457" y="4287700"/>
            <a:ext cx="3345073" cy="627200"/>
          </a:xfrm>
          <a:prstGeom prst="rect">
            <a:avLst/>
          </a:prstGeom>
          <a:noFill/>
          <a:ln>
            <a:noFill/>
          </a:ln>
        </p:spPr>
      </p:pic>
      <p:pic>
        <p:nvPicPr>
          <p:cNvPr id="150" name="Google Shape;150;p47"/>
          <p:cNvPicPr preferRelativeResize="0"/>
          <p:nvPr/>
        </p:nvPicPr>
        <p:blipFill rotWithShape="1">
          <a:blip r:embed="rId2">
            <a:alphaModFix amt="14000"/>
          </a:blip>
          <a:srcRect l="-496" r="80050"/>
          <a:stretch/>
        </p:blipFill>
        <p:spPr>
          <a:xfrm>
            <a:off x="6226114" y="-591199"/>
            <a:ext cx="3473224" cy="31967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57ABDE"/>
        </a:solidFill>
        <a:effectLst/>
      </p:bgPr>
    </p:bg>
    <p:spTree>
      <p:nvGrpSpPr>
        <p:cNvPr id="1" name="Shape 151"/>
        <p:cNvGrpSpPr/>
        <p:nvPr/>
      </p:nvGrpSpPr>
      <p:grpSpPr>
        <a:xfrm>
          <a:off x="0" y="0"/>
          <a:ext cx="0" cy="0"/>
          <a:chOff x="0" y="0"/>
          <a:chExt cx="0" cy="0"/>
        </a:xfrm>
      </p:grpSpPr>
      <p:pic>
        <p:nvPicPr>
          <p:cNvPr id="152" name="Google Shape;152;p48"/>
          <p:cNvPicPr preferRelativeResize="0"/>
          <p:nvPr/>
        </p:nvPicPr>
        <p:blipFill rotWithShape="1">
          <a:blip r:embed="rId2">
            <a:alphaModFix amt="12000"/>
          </a:blip>
          <a:srcRect r="79629"/>
          <a:stretch/>
        </p:blipFill>
        <p:spPr>
          <a:xfrm>
            <a:off x="6226114" y="-591199"/>
            <a:ext cx="3473224" cy="3196725"/>
          </a:xfrm>
          <a:prstGeom prst="rect">
            <a:avLst/>
          </a:prstGeom>
          <a:noFill/>
          <a:ln>
            <a:noFill/>
          </a:ln>
        </p:spPr>
      </p:pic>
      <p:sp>
        <p:nvSpPr>
          <p:cNvPr id="153" name="Google Shape;153;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4" name="Google Shape;15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48"/>
          <p:cNvPicPr preferRelativeResize="0"/>
          <p:nvPr/>
        </p:nvPicPr>
        <p:blipFill rotWithShape="1">
          <a:blip r:embed="rId2">
            <a:alphaModFix/>
          </a:blip>
          <a:srcRect/>
          <a:stretch/>
        </p:blipFill>
        <p:spPr>
          <a:xfrm>
            <a:off x="3522409" y="4511975"/>
            <a:ext cx="2099190" cy="3936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156"/>
        <p:cNvGrpSpPr/>
        <p:nvPr/>
      </p:nvGrpSpPr>
      <p:grpSpPr>
        <a:xfrm>
          <a:off x="0" y="0"/>
          <a:ext cx="0" cy="0"/>
          <a:chOff x="0" y="0"/>
          <a:chExt cx="0" cy="0"/>
        </a:xfrm>
      </p:grpSpPr>
      <p:sp>
        <p:nvSpPr>
          <p:cNvPr id="157" name="Google Shape;157;p49"/>
          <p:cNvSpPr/>
          <p:nvPr/>
        </p:nvSpPr>
        <p:spPr>
          <a:xfrm>
            <a:off x="6422225" y="-215875"/>
            <a:ext cx="2796600" cy="10734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9"/>
          <p:cNvSpPr/>
          <p:nvPr/>
        </p:nvSpPr>
        <p:spPr>
          <a:xfrm>
            <a:off x="-139825" y="-1396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9"/>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60" name="Google Shape;160;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1" name="Google Shape;16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2" name="Google Shape;162;p49"/>
          <p:cNvPicPr preferRelativeResize="0"/>
          <p:nvPr/>
        </p:nvPicPr>
        <p:blipFill rotWithShape="1">
          <a:blip r:embed="rId2">
            <a:alphaModFix/>
          </a:blip>
          <a:srcRect t="177" b="177"/>
          <a:stretch/>
        </p:blipFill>
        <p:spPr>
          <a:xfrm>
            <a:off x="6875359" y="242375"/>
            <a:ext cx="2099192" cy="393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3 1">
  <p:cSld name="TITLE_AND_BODY_3_1">
    <p:spTree>
      <p:nvGrpSpPr>
        <p:cNvPr id="1" name="Shape 163"/>
        <p:cNvGrpSpPr/>
        <p:nvPr/>
      </p:nvGrpSpPr>
      <p:grpSpPr>
        <a:xfrm>
          <a:off x="0" y="0"/>
          <a:ext cx="0" cy="0"/>
          <a:chOff x="0" y="0"/>
          <a:chExt cx="0" cy="0"/>
        </a:xfrm>
      </p:grpSpPr>
      <p:sp>
        <p:nvSpPr>
          <p:cNvPr id="164" name="Google Shape;164;p50"/>
          <p:cNvSpPr/>
          <p:nvPr/>
        </p:nvSpPr>
        <p:spPr>
          <a:xfrm>
            <a:off x="-139825" y="-139675"/>
            <a:ext cx="2796600" cy="10734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0"/>
          <p:cNvSpPr/>
          <p:nvPr/>
        </p:nvSpPr>
        <p:spPr>
          <a:xfrm>
            <a:off x="2451425" y="-995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0"/>
          <p:cNvSpPr txBox="1">
            <a:spLocks noGrp="1"/>
          </p:cNvSpPr>
          <p:nvPr>
            <p:ph type="title"/>
          </p:nvPr>
        </p:nvSpPr>
        <p:spPr>
          <a:xfrm>
            <a:off x="2902950" y="4010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67" name="Google Shape;16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8" name="Google Shape;16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9" name="Google Shape;169;p50"/>
          <p:cNvPicPr preferRelativeResize="0"/>
          <p:nvPr/>
        </p:nvPicPr>
        <p:blipFill rotWithShape="1">
          <a:blip r:embed="rId2">
            <a:alphaModFix/>
          </a:blip>
          <a:srcRect t="177" b="177"/>
          <a:stretch/>
        </p:blipFill>
        <p:spPr>
          <a:xfrm>
            <a:off x="154859" y="282475"/>
            <a:ext cx="2099192" cy="393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70"/>
        <p:cNvGrpSpPr/>
        <p:nvPr/>
      </p:nvGrpSpPr>
      <p:grpSpPr>
        <a:xfrm>
          <a:off x="0" y="0"/>
          <a:ext cx="0" cy="0"/>
          <a:chOff x="0" y="0"/>
          <a:chExt cx="0" cy="0"/>
        </a:xfrm>
      </p:grpSpPr>
      <p:sp>
        <p:nvSpPr>
          <p:cNvPr id="171" name="Google Shape;171;p51"/>
          <p:cNvSpPr/>
          <p:nvPr/>
        </p:nvSpPr>
        <p:spPr>
          <a:xfrm>
            <a:off x="-139825" y="-139675"/>
            <a:ext cx="93585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1"/>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73" name="Google Shape;173;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4" name="Google Shape;17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5" name="Google Shape;175;p51"/>
          <p:cNvPicPr preferRelativeResize="0"/>
          <p:nvPr/>
        </p:nvPicPr>
        <p:blipFill rotWithShape="1">
          <a:blip r:embed="rId2">
            <a:alphaModFix/>
          </a:blip>
          <a:srcRect/>
          <a:stretch/>
        </p:blipFill>
        <p:spPr>
          <a:xfrm>
            <a:off x="7400692" y="4703325"/>
            <a:ext cx="1620454" cy="3049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cxnSp>
        <p:nvCxnSpPr>
          <p:cNvPr id="22" name="Google Shape;22;p24"/>
          <p:cNvCxnSpPr/>
          <p:nvPr/>
        </p:nvCxnSpPr>
        <p:spPr>
          <a:xfrm flipH="1">
            <a:off x="2451575" y="354200"/>
            <a:ext cx="9300" cy="3952200"/>
          </a:xfrm>
          <a:prstGeom prst="straightConnector1">
            <a:avLst/>
          </a:prstGeom>
          <a:noFill/>
          <a:ln w="19050" cap="flat" cmpd="sng">
            <a:solidFill>
              <a:srgbClr val="D9D9D9"/>
            </a:solidFill>
            <a:prstDash val="solid"/>
            <a:round/>
            <a:headEnd type="none" w="sm" len="sm"/>
            <a:tailEnd type="none" w="sm" len="sm"/>
          </a:ln>
        </p:spPr>
      </p:cxnSp>
      <p:sp>
        <p:nvSpPr>
          <p:cNvPr id="23" name="Google Shape;2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24"/>
          <p:cNvSpPr/>
          <p:nvPr/>
        </p:nvSpPr>
        <p:spPr>
          <a:xfrm>
            <a:off x="2367550" y="-139675"/>
            <a:ext cx="68790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4"/>
          <p:cNvSpPr/>
          <p:nvPr/>
        </p:nvSpPr>
        <p:spPr>
          <a:xfrm>
            <a:off x="-139825" y="-13967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4"/>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pic>
        <p:nvPicPr>
          <p:cNvPr id="27" name="Google Shape;27;p24"/>
          <p:cNvPicPr preferRelativeResize="0"/>
          <p:nvPr/>
        </p:nvPicPr>
        <p:blipFill rotWithShape="1">
          <a:blip r:embed="rId2">
            <a:alphaModFix/>
          </a:blip>
          <a:srcRect/>
          <a:stretch/>
        </p:blipFill>
        <p:spPr>
          <a:xfrm>
            <a:off x="106284" y="312150"/>
            <a:ext cx="2099190" cy="393600"/>
          </a:xfrm>
          <a:prstGeom prst="rect">
            <a:avLst/>
          </a:prstGeom>
          <a:noFill/>
          <a:ln>
            <a:noFill/>
          </a:ln>
        </p:spPr>
      </p:pic>
      <p:sp>
        <p:nvSpPr>
          <p:cNvPr id="28" name="Google Shape;28;p24"/>
          <p:cNvSpPr/>
          <p:nvPr/>
        </p:nvSpPr>
        <p:spPr>
          <a:xfrm>
            <a:off x="-121200" y="4133325"/>
            <a:ext cx="9386400" cy="1090500"/>
          </a:xfrm>
          <a:prstGeom prst="rect">
            <a:avLst/>
          </a:prstGeom>
          <a:solidFill>
            <a:schemeClr val="lt2"/>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4"/>
          <p:cNvSpPr txBox="1">
            <a:spLocks noGrp="1"/>
          </p:cNvSpPr>
          <p:nvPr>
            <p:ph type="body" idx="1"/>
          </p:nvPr>
        </p:nvSpPr>
        <p:spPr>
          <a:xfrm>
            <a:off x="2805650" y="1318350"/>
            <a:ext cx="6142500" cy="2649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cxnSp>
        <p:nvCxnSpPr>
          <p:cNvPr id="30" name="Google Shape;30;p24"/>
          <p:cNvCxnSpPr/>
          <p:nvPr/>
        </p:nvCxnSpPr>
        <p:spPr>
          <a:xfrm>
            <a:off x="223700" y="1658800"/>
            <a:ext cx="2290800" cy="13500"/>
          </a:xfrm>
          <a:prstGeom prst="straightConnector1">
            <a:avLst/>
          </a:prstGeom>
          <a:noFill/>
          <a:ln w="28575" cap="flat" cmpd="sng">
            <a:solidFill>
              <a:srgbClr val="57ABDE"/>
            </a:solidFill>
            <a:prstDash val="solid"/>
            <a:round/>
            <a:headEnd type="none" w="sm" len="sm"/>
            <a:tailEnd type="oval" w="med" len="med"/>
          </a:ln>
        </p:spPr>
      </p:cxnSp>
      <p:pic>
        <p:nvPicPr>
          <p:cNvPr id="31" name="Google Shape;31;p24"/>
          <p:cNvPicPr preferRelativeResize="0"/>
          <p:nvPr/>
        </p:nvPicPr>
        <p:blipFill rotWithShape="1">
          <a:blip r:embed="rId3">
            <a:alphaModFix amt="6000"/>
          </a:blip>
          <a:srcRect l="-496" r="80050"/>
          <a:stretch/>
        </p:blipFill>
        <p:spPr>
          <a:xfrm>
            <a:off x="6509114" y="924889"/>
            <a:ext cx="3473224" cy="31967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76"/>
        <p:cNvGrpSpPr/>
        <p:nvPr/>
      </p:nvGrpSpPr>
      <p:grpSpPr>
        <a:xfrm>
          <a:off x="0" y="0"/>
          <a:ext cx="0" cy="0"/>
          <a:chOff x="0" y="0"/>
          <a:chExt cx="0" cy="0"/>
        </a:xfrm>
      </p:grpSpPr>
      <p:sp>
        <p:nvSpPr>
          <p:cNvPr id="177" name="Google Shape;177;p52"/>
          <p:cNvSpPr/>
          <p:nvPr/>
        </p:nvSpPr>
        <p:spPr>
          <a:xfrm>
            <a:off x="2451575" y="-139675"/>
            <a:ext cx="67950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2"/>
          <p:cNvSpPr/>
          <p:nvPr/>
        </p:nvSpPr>
        <p:spPr>
          <a:xfrm>
            <a:off x="-139825" y="-13967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2"/>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0" name="Google Shape;180;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1" name="Google Shape;181;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2" name="Google Shape;182;p52"/>
          <p:cNvPicPr preferRelativeResize="0"/>
          <p:nvPr/>
        </p:nvPicPr>
        <p:blipFill rotWithShape="1">
          <a:blip r:embed="rId2">
            <a:alphaModFix/>
          </a:blip>
          <a:srcRect/>
          <a:stretch/>
        </p:blipFill>
        <p:spPr>
          <a:xfrm>
            <a:off x="106284" y="312150"/>
            <a:ext cx="2099190" cy="3936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5" name="Google Shape;185;p5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6" name="Google Shape;186;p5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7" name="Google Shape;18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cxnSp>
        <p:nvCxnSpPr>
          <p:cNvPr id="189" name="Google Shape;189;p54"/>
          <p:cNvCxnSpPr/>
          <p:nvPr/>
        </p:nvCxnSpPr>
        <p:spPr>
          <a:xfrm flipH="1">
            <a:off x="2451575" y="354200"/>
            <a:ext cx="9300" cy="3952200"/>
          </a:xfrm>
          <a:prstGeom prst="straightConnector1">
            <a:avLst/>
          </a:prstGeom>
          <a:noFill/>
          <a:ln w="19050" cap="flat" cmpd="sng">
            <a:solidFill>
              <a:srgbClr val="D9D9D9"/>
            </a:solidFill>
            <a:prstDash val="solid"/>
            <a:round/>
            <a:headEnd type="none" w="sm" len="sm"/>
            <a:tailEnd type="none" w="sm" len="sm"/>
          </a:ln>
        </p:spPr>
      </p:cxnSp>
      <p:sp>
        <p:nvSpPr>
          <p:cNvPr id="190" name="Google Shape;190;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1" name="Google Shape;191;p54"/>
          <p:cNvSpPr/>
          <p:nvPr/>
        </p:nvSpPr>
        <p:spPr>
          <a:xfrm>
            <a:off x="2367550" y="-139675"/>
            <a:ext cx="68790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4"/>
          <p:cNvSpPr/>
          <p:nvPr/>
        </p:nvSpPr>
        <p:spPr>
          <a:xfrm>
            <a:off x="-139825" y="-13967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4"/>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pic>
        <p:nvPicPr>
          <p:cNvPr id="194" name="Google Shape;194;p54"/>
          <p:cNvPicPr preferRelativeResize="0"/>
          <p:nvPr/>
        </p:nvPicPr>
        <p:blipFill rotWithShape="1">
          <a:blip r:embed="rId2">
            <a:alphaModFix/>
          </a:blip>
          <a:srcRect/>
          <a:stretch/>
        </p:blipFill>
        <p:spPr>
          <a:xfrm>
            <a:off x="106284" y="312150"/>
            <a:ext cx="2099190" cy="393600"/>
          </a:xfrm>
          <a:prstGeom prst="rect">
            <a:avLst/>
          </a:prstGeom>
          <a:noFill/>
          <a:ln>
            <a:noFill/>
          </a:ln>
        </p:spPr>
      </p:pic>
      <p:sp>
        <p:nvSpPr>
          <p:cNvPr id="195" name="Google Shape;195;p54"/>
          <p:cNvSpPr/>
          <p:nvPr/>
        </p:nvSpPr>
        <p:spPr>
          <a:xfrm>
            <a:off x="-121200" y="4133325"/>
            <a:ext cx="9386400" cy="1090500"/>
          </a:xfrm>
          <a:prstGeom prst="rect">
            <a:avLst/>
          </a:prstGeom>
          <a:solidFill>
            <a:schemeClr val="lt2"/>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4"/>
          <p:cNvSpPr txBox="1">
            <a:spLocks noGrp="1"/>
          </p:cNvSpPr>
          <p:nvPr>
            <p:ph type="body" idx="1"/>
          </p:nvPr>
        </p:nvSpPr>
        <p:spPr>
          <a:xfrm>
            <a:off x="2805650" y="1318350"/>
            <a:ext cx="6142500" cy="2649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cxnSp>
        <p:nvCxnSpPr>
          <p:cNvPr id="197" name="Google Shape;197;p54"/>
          <p:cNvCxnSpPr/>
          <p:nvPr/>
        </p:nvCxnSpPr>
        <p:spPr>
          <a:xfrm>
            <a:off x="223700" y="1658800"/>
            <a:ext cx="2290800" cy="13500"/>
          </a:xfrm>
          <a:prstGeom prst="straightConnector1">
            <a:avLst/>
          </a:prstGeom>
          <a:noFill/>
          <a:ln w="28575" cap="flat" cmpd="sng">
            <a:solidFill>
              <a:srgbClr val="57ABDE"/>
            </a:solidFill>
            <a:prstDash val="solid"/>
            <a:round/>
            <a:headEnd type="none" w="sm" len="sm"/>
            <a:tailEnd type="oval" w="med" len="med"/>
          </a:ln>
        </p:spPr>
      </p:cxnSp>
      <p:pic>
        <p:nvPicPr>
          <p:cNvPr id="198" name="Google Shape;198;p54"/>
          <p:cNvPicPr preferRelativeResize="0"/>
          <p:nvPr/>
        </p:nvPicPr>
        <p:blipFill rotWithShape="1">
          <a:blip r:embed="rId3">
            <a:alphaModFix amt="6000"/>
          </a:blip>
          <a:srcRect l="-496" r="80050"/>
          <a:stretch/>
        </p:blipFill>
        <p:spPr>
          <a:xfrm>
            <a:off x="6509114" y="924889"/>
            <a:ext cx="3473224" cy="31967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9"/>
        <p:cNvGrpSpPr/>
        <p:nvPr/>
      </p:nvGrpSpPr>
      <p:grpSpPr>
        <a:xfrm>
          <a:off x="0" y="0"/>
          <a:ext cx="0" cy="0"/>
          <a:chOff x="0" y="0"/>
          <a:chExt cx="0" cy="0"/>
        </a:xfrm>
      </p:grpSpPr>
      <p:sp>
        <p:nvSpPr>
          <p:cNvPr id="200" name="Google Shape;200;p5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01" name="Google Shape;201;p5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2" name="Google Shape;20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3"/>
        <p:cNvGrpSpPr/>
        <p:nvPr/>
      </p:nvGrpSpPr>
      <p:grpSpPr>
        <a:xfrm>
          <a:off x="0" y="0"/>
          <a:ext cx="0" cy="0"/>
          <a:chOff x="0" y="0"/>
          <a:chExt cx="0" cy="0"/>
        </a:xfrm>
      </p:grpSpPr>
      <p:sp>
        <p:nvSpPr>
          <p:cNvPr id="204" name="Google Shape;204;p56"/>
          <p:cNvSpPr txBox="1">
            <a:spLocks noGrp="1"/>
          </p:cNvSpPr>
          <p:nvPr>
            <p:ph type="title"/>
          </p:nvPr>
        </p:nvSpPr>
        <p:spPr>
          <a:xfrm>
            <a:off x="279625" y="0"/>
            <a:ext cx="3803100" cy="409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5" name="Google Shape;205;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56"/>
          <p:cNvSpPr/>
          <p:nvPr/>
        </p:nvSpPr>
        <p:spPr>
          <a:xfrm>
            <a:off x="4464800" y="-303525"/>
            <a:ext cx="5331000" cy="5681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56"/>
          <p:cNvPicPr preferRelativeResize="0"/>
          <p:nvPr/>
        </p:nvPicPr>
        <p:blipFill rotWithShape="1">
          <a:blip r:embed="rId2">
            <a:alphaModFix/>
          </a:blip>
          <a:srcRect/>
          <a:stretch/>
        </p:blipFill>
        <p:spPr>
          <a:xfrm>
            <a:off x="1013737" y="4400225"/>
            <a:ext cx="2334876" cy="439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8"/>
        <p:cNvGrpSpPr/>
        <p:nvPr/>
      </p:nvGrpSpPr>
      <p:grpSpPr>
        <a:xfrm>
          <a:off x="0" y="0"/>
          <a:ext cx="0" cy="0"/>
          <a:chOff x="0" y="0"/>
          <a:chExt cx="0" cy="0"/>
        </a:xfrm>
      </p:grpSpPr>
      <p:sp>
        <p:nvSpPr>
          <p:cNvPr id="209" name="Google Shape;209;p57"/>
          <p:cNvSpPr/>
          <p:nvPr/>
        </p:nvSpPr>
        <p:spPr>
          <a:xfrm>
            <a:off x="4572000" y="-158450"/>
            <a:ext cx="4665300" cy="5494200"/>
          </a:xfrm>
          <a:prstGeom prst="rect">
            <a:avLst/>
          </a:prstGeom>
          <a:solidFill>
            <a:schemeClr val="lt2"/>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7"/>
          <p:cNvSpPr txBox="1">
            <a:spLocks noGrp="1"/>
          </p:cNvSpPr>
          <p:nvPr>
            <p:ph type="title"/>
          </p:nvPr>
        </p:nvSpPr>
        <p:spPr>
          <a:xfrm>
            <a:off x="265500" y="1360875"/>
            <a:ext cx="4045200" cy="223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1" name="Google Shape;211;p57"/>
          <p:cNvSpPr txBox="1">
            <a:spLocks noGrp="1"/>
          </p:cNvSpPr>
          <p:nvPr>
            <p:ph type="subTitle" idx="1"/>
          </p:nvPr>
        </p:nvSpPr>
        <p:spPr>
          <a:xfrm>
            <a:off x="265500" y="366062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2" name="Google Shape;212;p57"/>
          <p:cNvSpPr txBox="1">
            <a:spLocks noGrp="1"/>
          </p:cNvSpPr>
          <p:nvPr>
            <p:ph type="body" idx="2"/>
          </p:nvPr>
        </p:nvSpPr>
        <p:spPr>
          <a:xfrm>
            <a:off x="4939500" y="1435450"/>
            <a:ext cx="3837000" cy="33555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3" name="Google Shape;213;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57"/>
          <p:cNvSpPr/>
          <p:nvPr/>
        </p:nvSpPr>
        <p:spPr>
          <a:xfrm>
            <a:off x="4534800" y="-139675"/>
            <a:ext cx="4711800" cy="1157700"/>
          </a:xfrm>
          <a:prstGeom prst="rect">
            <a:avLst/>
          </a:prstGeom>
          <a:solidFill>
            <a:srgbClr val="639C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7"/>
          <p:cNvSpPr/>
          <p:nvPr/>
        </p:nvSpPr>
        <p:spPr>
          <a:xfrm>
            <a:off x="-139825" y="-139675"/>
            <a:ext cx="47118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57"/>
          <p:cNvPicPr preferRelativeResize="0"/>
          <p:nvPr/>
        </p:nvPicPr>
        <p:blipFill rotWithShape="1">
          <a:blip r:embed="rId2">
            <a:alphaModFix/>
          </a:blip>
          <a:srcRect/>
          <a:stretch/>
        </p:blipFill>
        <p:spPr>
          <a:xfrm>
            <a:off x="106284" y="312150"/>
            <a:ext cx="2099190" cy="3936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7"/>
        <p:cNvGrpSpPr/>
        <p:nvPr/>
      </p:nvGrpSpPr>
      <p:grpSpPr>
        <a:xfrm>
          <a:off x="0" y="0"/>
          <a:ext cx="0" cy="0"/>
          <a:chOff x="0" y="0"/>
          <a:chExt cx="0" cy="0"/>
        </a:xfrm>
      </p:grpSpPr>
      <p:sp>
        <p:nvSpPr>
          <p:cNvPr id="218" name="Google Shape;218;p5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19" name="Google Shape;21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20" name="Google Shape;220;p58"/>
          <p:cNvPicPr preferRelativeResize="0"/>
          <p:nvPr/>
        </p:nvPicPr>
        <p:blipFill rotWithShape="1">
          <a:blip r:embed="rId2">
            <a:alphaModFix amt="6000"/>
          </a:blip>
          <a:srcRect l="-496" r="80050"/>
          <a:stretch/>
        </p:blipFill>
        <p:spPr>
          <a:xfrm>
            <a:off x="6533364" y="2343601"/>
            <a:ext cx="3473224" cy="31967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1"/>
        <p:cNvGrpSpPr/>
        <p:nvPr/>
      </p:nvGrpSpPr>
      <p:grpSpPr>
        <a:xfrm>
          <a:off x="0" y="0"/>
          <a:ext cx="0" cy="0"/>
          <a:chOff x="0" y="0"/>
          <a:chExt cx="0" cy="0"/>
        </a:xfrm>
      </p:grpSpPr>
      <p:sp>
        <p:nvSpPr>
          <p:cNvPr id="222" name="Google Shape;222;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23" name="Google Shape;223;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24" name="Google Shape;224;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5"/>
        <p:cNvGrpSpPr/>
        <p:nvPr/>
      </p:nvGrpSpPr>
      <p:grpSpPr>
        <a:xfrm>
          <a:off x="0" y="0"/>
          <a:ext cx="0" cy="0"/>
          <a:chOff x="0" y="0"/>
          <a:chExt cx="0" cy="0"/>
        </a:xfrm>
      </p:grpSpPr>
      <p:sp>
        <p:nvSpPr>
          <p:cNvPr id="226" name="Google Shape;226;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227"/>
        <p:cNvGrpSpPr/>
        <p:nvPr/>
      </p:nvGrpSpPr>
      <p:grpSpPr>
        <a:xfrm>
          <a:off x="0" y="0"/>
          <a:ext cx="0" cy="0"/>
          <a:chOff x="0" y="0"/>
          <a:chExt cx="0" cy="0"/>
        </a:xfrm>
      </p:grpSpPr>
      <p:sp>
        <p:nvSpPr>
          <p:cNvPr id="228" name="Google Shape;228;p61"/>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9" name="Google Shape;229;p6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nimation slide 23">
  <p:cSld name="Animation slide 23">
    <p:spTree>
      <p:nvGrpSpPr>
        <p:cNvPr id="1" name="Shape 32"/>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1 1">
  <p:cSld name="Title slide 1">
    <p:bg>
      <p:bgPr>
        <a:solidFill>
          <a:schemeClr val="lt1"/>
        </a:solidFill>
        <a:effectLst/>
      </p:bgPr>
    </p:bg>
    <p:spTree>
      <p:nvGrpSpPr>
        <p:cNvPr id="1" name="Shape 230"/>
        <p:cNvGrpSpPr/>
        <p:nvPr/>
      </p:nvGrpSpPr>
      <p:grpSpPr>
        <a:xfrm>
          <a:off x="0" y="0"/>
          <a:ext cx="0" cy="0"/>
          <a:chOff x="0" y="0"/>
          <a:chExt cx="0" cy="0"/>
        </a:xfrm>
      </p:grpSpPr>
      <p:pic>
        <p:nvPicPr>
          <p:cNvPr id="231" name="Google Shape;231;p62"/>
          <p:cNvPicPr preferRelativeResize="0"/>
          <p:nvPr/>
        </p:nvPicPr>
        <p:blipFill rotWithShape="1">
          <a:blip r:embed="rId2">
            <a:alphaModFix amt="14000"/>
          </a:blip>
          <a:srcRect l="-496" r="80050"/>
          <a:stretch/>
        </p:blipFill>
        <p:spPr>
          <a:xfrm>
            <a:off x="6226114" y="-591199"/>
            <a:ext cx="3473224" cy="3196726"/>
          </a:xfrm>
          <a:prstGeom prst="rect">
            <a:avLst/>
          </a:prstGeom>
          <a:noFill/>
          <a:ln>
            <a:noFill/>
          </a:ln>
        </p:spPr>
      </p:pic>
      <p:sp>
        <p:nvSpPr>
          <p:cNvPr id="232" name="Google Shape;232;p62"/>
          <p:cNvSpPr txBox="1">
            <a:spLocks noGrp="1"/>
          </p:cNvSpPr>
          <p:nvPr>
            <p:ph type="ctrTitle"/>
          </p:nvPr>
        </p:nvSpPr>
        <p:spPr>
          <a:xfrm>
            <a:off x="311708" y="515975"/>
            <a:ext cx="8520600" cy="20526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Clr>
                <a:srgbClr val="434343"/>
              </a:buClr>
              <a:buSzPts val="3900"/>
              <a:buFont typeface="Poppins"/>
              <a:buNone/>
              <a:defRPr sz="5200" b="1">
                <a:solidFill>
                  <a:srgbClr val="434343"/>
                </a:solidFill>
                <a:latin typeface="Poppins"/>
                <a:ea typeface="Poppins"/>
                <a:cs typeface="Poppins"/>
                <a:sym typeface="Poppins"/>
              </a:defRPr>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233" name="Google Shape;233;p62"/>
          <p:cNvSpPr txBox="1">
            <a:spLocks noGrp="1"/>
          </p:cNvSpPr>
          <p:nvPr>
            <p:ph type="subTitle" idx="1"/>
          </p:nvPr>
        </p:nvSpPr>
        <p:spPr>
          <a:xfrm>
            <a:off x="311700" y="2605525"/>
            <a:ext cx="8520600" cy="7926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Clr>
                <a:srgbClr val="999999"/>
              </a:buClr>
              <a:buSzPts val="2100"/>
              <a:buFont typeface="Poppins"/>
              <a:buNone/>
              <a:defRPr sz="2800">
                <a:solidFill>
                  <a:srgbClr val="999999"/>
                </a:solidFill>
                <a:latin typeface="Poppins"/>
                <a:ea typeface="Poppins"/>
                <a:cs typeface="Poppins"/>
                <a:sym typeface="Poppins"/>
              </a:defRPr>
            </a:lvl1pPr>
            <a:lvl2pPr lvl="1"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2pPr>
            <a:lvl3pPr lvl="2"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3pPr>
            <a:lvl4pPr lvl="3"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4pPr>
            <a:lvl5pPr lvl="4"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5pPr>
            <a:lvl6pPr lvl="5"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6pPr>
            <a:lvl7pPr lvl="6"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7pPr>
            <a:lvl8pPr lvl="7"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8pPr>
            <a:lvl9pPr lvl="8" algn="ctr">
              <a:lnSpc>
                <a:spcPct val="100000"/>
              </a:lnSpc>
              <a:spcBef>
                <a:spcPts val="0"/>
              </a:spcBef>
              <a:spcAft>
                <a:spcPts val="0"/>
              </a:spcAft>
              <a:buClr>
                <a:schemeClr val="dk1"/>
              </a:buClr>
              <a:buSzPts val="2100"/>
              <a:buFont typeface="Poppins"/>
              <a:buNone/>
              <a:defRPr sz="2800">
                <a:latin typeface="Poppins"/>
                <a:ea typeface="Poppins"/>
                <a:cs typeface="Poppins"/>
                <a:sym typeface="Poppins"/>
              </a:defRPr>
            </a:lvl9pPr>
          </a:lstStyle>
          <a:p>
            <a:endParaRPr/>
          </a:p>
        </p:txBody>
      </p:sp>
      <p:sp>
        <p:nvSpPr>
          <p:cNvPr id="234" name="Google Shape;234;p6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5" name="Google Shape;235;p62"/>
          <p:cNvPicPr preferRelativeResize="0"/>
          <p:nvPr/>
        </p:nvPicPr>
        <p:blipFill rotWithShape="1">
          <a:blip r:embed="rId2">
            <a:alphaModFix/>
          </a:blip>
          <a:srcRect t="179" b="168"/>
          <a:stretch/>
        </p:blipFill>
        <p:spPr>
          <a:xfrm>
            <a:off x="2985663" y="4068350"/>
            <a:ext cx="3172664" cy="5948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nimation slide 23">
  <p:cSld name="Animation slide 23">
    <p:spTree>
      <p:nvGrpSpPr>
        <p:cNvPr id="1" name="Shape 236"/>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pening (12-08-20)-04">
  <p:cSld name="Opening (12-08-20)-04">
    <p:spTree>
      <p:nvGrpSpPr>
        <p:cNvPr id="1" name="Shape 237"/>
        <p:cNvGrpSpPr/>
        <p:nvPr/>
      </p:nvGrpSpPr>
      <p:grpSpPr>
        <a:xfrm>
          <a:off x="0" y="0"/>
          <a:ext cx="0" cy="0"/>
          <a:chOff x="0" y="0"/>
          <a:chExt cx="0" cy="0"/>
        </a:xfrm>
      </p:grpSpPr>
      <p:sp>
        <p:nvSpPr>
          <p:cNvPr id="238" name="Google Shape;238;p64"/>
          <p:cNvSpPr>
            <a:spLocks noGrp="1"/>
          </p:cNvSpPr>
          <p:nvPr>
            <p:ph type="pic" idx="2"/>
          </p:nvPr>
        </p:nvSpPr>
        <p:spPr>
          <a:xfrm>
            <a:off x="-7204473" y="517690"/>
            <a:ext cx="4416900" cy="4179900"/>
          </a:xfrm>
          <a:prstGeom prst="rect">
            <a:avLst/>
          </a:prstGeom>
          <a:solidFill>
            <a:srgbClr val="D8D8D8">
              <a:alpha val="10196"/>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26"/>
          <p:cNvSpPr/>
          <p:nvPr/>
        </p:nvSpPr>
        <p:spPr>
          <a:xfrm>
            <a:off x="-139825" y="-139675"/>
            <a:ext cx="6776400" cy="1157700"/>
          </a:xfrm>
          <a:prstGeom prst="rect">
            <a:avLst/>
          </a:prstGeom>
          <a:solidFill>
            <a:srgbClr val="57AB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6636625" y="-139825"/>
            <a:ext cx="2591400" cy="1157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37" name="Google Shape;3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26"/>
          <p:cNvPicPr preferRelativeResize="0"/>
          <p:nvPr/>
        </p:nvPicPr>
        <p:blipFill rotWithShape="1">
          <a:blip r:embed="rId2">
            <a:alphaModFix/>
          </a:blip>
          <a:srcRect/>
          <a:stretch/>
        </p:blipFill>
        <p:spPr>
          <a:xfrm>
            <a:off x="6882734" y="312150"/>
            <a:ext cx="2099190" cy="393600"/>
          </a:xfrm>
          <a:prstGeom prst="rect">
            <a:avLst/>
          </a:prstGeom>
          <a:noFill/>
          <a:ln>
            <a:noFill/>
          </a:ln>
        </p:spPr>
      </p:pic>
      <p:pic>
        <p:nvPicPr>
          <p:cNvPr id="40" name="Google Shape;40;p26"/>
          <p:cNvPicPr preferRelativeResize="0"/>
          <p:nvPr/>
        </p:nvPicPr>
        <p:blipFill rotWithShape="1">
          <a:blip r:embed="rId3">
            <a:alphaModFix amt="6000"/>
          </a:blip>
          <a:srcRect l="-496" r="80050"/>
          <a:stretch/>
        </p:blipFill>
        <p:spPr>
          <a:xfrm>
            <a:off x="6533364" y="2343601"/>
            <a:ext cx="3473224" cy="3196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pening (12-08-20)-04">
  <p:cSld name="Opening (12-08-20)-04">
    <p:spTree>
      <p:nvGrpSpPr>
        <p:cNvPr id="1" name="Shape 41"/>
        <p:cNvGrpSpPr/>
        <p:nvPr/>
      </p:nvGrpSpPr>
      <p:grpSpPr>
        <a:xfrm>
          <a:off x="0" y="0"/>
          <a:ext cx="0" cy="0"/>
          <a:chOff x="0" y="0"/>
          <a:chExt cx="0" cy="0"/>
        </a:xfrm>
      </p:grpSpPr>
      <p:sp>
        <p:nvSpPr>
          <p:cNvPr id="42" name="Google Shape;42;p27"/>
          <p:cNvSpPr>
            <a:spLocks noGrp="1"/>
          </p:cNvSpPr>
          <p:nvPr>
            <p:ph type="pic" idx="2"/>
          </p:nvPr>
        </p:nvSpPr>
        <p:spPr>
          <a:xfrm>
            <a:off x="-7204473" y="517690"/>
            <a:ext cx="4416900" cy="4179900"/>
          </a:xfrm>
          <a:prstGeom prst="rect">
            <a:avLst/>
          </a:prstGeom>
          <a:solidFill>
            <a:srgbClr val="D8D8D8">
              <a:alpha val="9803"/>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7ABDE"/>
        </a:solidFill>
        <a:effectLst/>
      </p:bgPr>
    </p:bg>
    <p:spTree>
      <p:nvGrpSpPr>
        <p:cNvPr id="1" name="Shape 45"/>
        <p:cNvGrpSpPr/>
        <p:nvPr/>
      </p:nvGrpSpPr>
      <p:grpSpPr>
        <a:xfrm>
          <a:off x="0" y="0"/>
          <a:ext cx="0" cy="0"/>
          <a:chOff x="0" y="0"/>
          <a:chExt cx="0" cy="0"/>
        </a:xfrm>
      </p:grpSpPr>
      <p:pic>
        <p:nvPicPr>
          <p:cNvPr id="46" name="Google Shape;46;p31"/>
          <p:cNvPicPr preferRelativeResize="0"/>
          <p:nvPr/>
        </p:nvPicPr>
        <p:blipFill rotWithShape="1">
          <a:blip r:embed="rId2">
            <a:alphaModFix amt="12000"/>
          </a:blip>
          <a:srcRect r="79629"/>
          <a:stretch/>
        </p:blipFill>
        <p:spPr>
          <a:xfrm>
            <a:off x="6226114" y="-591199"/>
            <a:ext cx="3473224" cy="3196725"/>
          </a:xfrm>
          <a:prstGeom prst="rect">
            <a:avLst/>
          </a:prstGeom>
          <a:noFill/>
          <a:ln>
            <a:noFill/>
          </a:ln>
        </p:spPr>
      </p:pic>
      <p:sp>
        <p:nvSpPr>
          <p:cNvPr id="47" name="Google Shape;47;p31"/>
          <p:cNvSpPr txBox="1">
            <a:spLocks noGrp="1"/>
          </p:cNvSpPr>
          <p:nvPr>
            <p:ph type="ctrTitle"/>
          </p:nvPr>
        </p:nvSpPr>
        <p:spPr>
          <a:xfrm>
            <a:off x="311708" y="515975"/>
            <a:ext cx="8520600" cy="205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5200"/>
              <a:buNone/>
              <a:defRPr sz="5200" b="1">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8" name="Google Shape;48;p31"/>
          <p:cNvSpPr txBox="1">
            <a:spLocks noGrp="1"/>
          </p:cNvSpPr>
          <p:nvPr>
            <p:ph type="subTitle" idx="1"/>
          </p:nvPr>
        </p:nvSpPr>
        <p:spPr>
          <a:xfrm>
            <a:off x="311700" y="26055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31"/>
          <p:cNvPicPr preferRelativeResize="0"/>
          <p:nvPr/>
        </p:nvPicPr>
        <p:blipFill rotWithShape="1">
          <a:blip r:embed="rId2">
            <a:alphaModFix/>
          </a:blip>
          <a:srcRect/>
          <a:stretch/>
        </p:blipFill>
        <p:spPr>
          <a:xfrm>
            <a:off x="2985663" y="4068350"/>
            <a:ext cx="3172666" cy="59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3" name="Google Shape;5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32"/>
          <p:cNvPicPr preferRelativeResize="0"/>
          <p:nvPr/>
        </p:nvPicPr>
        <p:blipFill rotWithShape="1">
          <a:blip r:embed="rId2">
            <a:alphaModFix/>
          </a:blip>
          <a:srcRect t="177" b="176"/>
          <a:stretch/>
        </p:blipFill>
        <p:spPr>
          <a:xfrm>
            <a:off x="2899457" y="4287700"/>
            <a:ext cx="3345073" cy="627200"/>
          </a:xfrm>
          <a:prstGeom prst="rect">
            <a:avLst/>
          </a:prstGeom>
          <a:noFill/>
          <a:ln>
            <a:noFill/>
          </a:ln>
        </p:spPr>
      </p:pic>
      <p:pic>
        <p:nvPicPr>
          <p:cNvPr id="55" name="Google Shape;55;p32"/>
          <p:cNvPicPr preferRelativeResize="0"/>
          <p:nvPr/>
        </p:nvPicPr>
        <p:blipFill rotWithShape="1">
          <a:blip r:embed="rId2">
            <a:alphaModFix amt="14000"/>
          </a:blip>
          <a:srcRect l="-496" r="80050"/>
          <a:stretch/>
        </p:blipFill>
        <p:spPr>
          <a:xfrm>
            <a:off x="6226114" y="-591199"/>
            <a:ext cx="3473224" cy="3196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3600"/>
              <a:buFont typeface="Barlow Condensed Medium"/>
              <a:buNone/>
              <a:defRPr sz="3600" b="0" i="0" u="none" strike="noStrike" cap="none">
                <a:solidFill>
                  <a:srgbClr val="434343"/>
                </a:solidFill>
                <a:latin typeface="Barlow Condensed Medium"/>
                <a:ea typeface="Barlow Condensed Medium"/>
                <a:cs typeface="Barlow Condensed Medium"/>
                <a:sym typeface="Barlow Condensed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venir"/>
              <a:buChar char="●"/>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1600"/>
              </a:spcBef>
              <a:spcAft>
                <a:spcPts val="160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3600"/>
              <a:buFont typeface="Barlow Condensed Medium"/>
              <a:buNone/>
              <a:defRPr sz="3600" b="0" i="0" u="none" strike="noStrike" cap="none">
                <a:solidFill>
                  <a:srgbClr val="434343"/>
                </a:solidFill>
                <a:latin typeface="Barlow Condensed Medium"/>
                <a:ea typeface="Barlow Condensed Medium"/>
                <a:cs typeface="Barlow Condensed Medium"/>
                <a:sym typeface="Barlow Condensed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4" name="Google Shape;12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venir"/>
              <a:buChar char="●"/>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1600"/>
              </a:spcBef>
              <a:spcAft>
                <a:spcPts val="160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endParaRPr/>
          </a:p>
        </p:txBody>
      </p:sp>
      <p:sp>
        <p:nvSpPr>
          <p:cNvPr id="125" name="Google Shape;12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
          <p:cNvSpPr txBox="1">
            <a:spLocks noGrp="1"/>
          </p:cNvSpPr>
          <p:nvPr>
            <p:ph type="subTitle" idx="1"/>
          </p:nvPr>
        </p:nvSpPr>
        <p:spPr>
          <a:xfrm>
            <a:off x="311700" y="2605525"/>
            <a:ext cx="85206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a:solidFill>
                  <a:schemeClr val="dk2"/>
                </a:solidFill>
              </a:rPr>
              <a:t>MSK Care to drive improved outcomes for your employees and deliver lower costs to your organization</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0"/>
          <p:cNvSpPr/>
          <p:nvPr/>
        </p:nvSpPr>
        <p:spPr>
          <a:xfrm>
            <a:off x="330798" y="250115"/>
            <a:ext cx="1923600" cy="860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35" name="Google Shape;335;p10"/>
          <p:cNvPicPr preferRelativeResize="0"/>
          <p:nvPr/>
        </p:nvPicPr>
        <p:blipFill rotWithShape="1">
          <a:blip r:embed="rId3">
            <a:alphaModFix/>
          </a:blip>
          <a:srcRect/>
          <a:stretch/>
        </p:blipFill>
        <p:spPr>
          <a:xfrm>
            <a:off x="7808771" y="154762"/>
            <a:ext cx="1165908" cy="219465"/>
          </a:xfrm>
          <a:prstGeom prst="rect">
            <a:avLst/>
          </a:prstGeom>
          <a:noFill/>
          <a:ln>
            <a:noFill/>
          </a:ln>
        </p:spPr>
      </p:pic>
      <p:pic>
        <p:nvPicPr>
          <p:cNvPr id="336" name="Google Shape;336;p10" descr="Shape, rectangle  Description automatically generated"/>
          <p:cNvPicPr preferRelativeResize="0"/>
          <p:nvPr/>
        </p:nvPicPr>
        <p:blipFill rotWithShape="1">
          <a:blip r:embed="rId4">
            <a:alphaModFix/>
          </a:blip>
          <a:srcRect/>
          <a:stretch/>
        </p:blipFill>
        <p:spPr>
          <a:xfrm>
            <a:off x="2541675" y="274489"/>
            <a:ext cx="1772142" cy="278849"/>
          </a:xfrm>
          <a:prstGeom prst="rect">
            <a:avLst/>
          </a:prstGeom>
          <a:noFill/>
          <a:ln>
            <a:noFill/>
          </a:ln>
        </p:spPr>
      </p:pic>
      <p:sp>
        <p:nvSpPr>
          <p:cNvPr id="337" name="Google Shape;337;p10"/>
          <p:cNvSpPr txBox="1"/>
          <p:nvPr/>
        </p:nvSpPr>
        <p:spPr>
          <a:xfrm>
            <a:off x="307179" y="48449"/>
            <a:ext cx="3231900" cy="608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 sz="3500" b="1" i="0" u="none" strike="noStrike" cap="none">
                <a:solidFill>
                  <a:srgbClr val="000000"/>
                </a:solidFill>
                <a:latin typeface="Montserrat ExtraBold"/>
                <a:ea typeface="Montserrat ExtraBold"/>
                <a:cs typeface="Montserrat ExtraBold"/>
                <a:sym typeface="Montserrat ExtraBold"/>
              </a:rPr>
              <a:t>Traction</a:t>
            </a:r>
            <a:endParaRPr sz="3500" b="1" i="0" u="none" strike="noStrike" cap="none">
              <a:solidFill>
                <a:srgbClr val="000000"/>
              </a:solidFill>
              <a:latin typeface="Roboto Black"/>
              <a:ea typeface="Roboto Black"/>
              <a:cs typeface="Roboto Black"/>
              <a:sym typeface="Roboto Black"/>
            </a:endParaRPr>
          </a:p>
        </p:txBody>
      </p:sp>
      <p:sp>
        <p:nvSpPr>
          <p:cNvPr id="338" name="Google Shape;338;p10"/>
          <p:cNvSpPr txBox="1"/>
          <p:nvPr/>
        </p:nvSpPr>
        <p:spPr>
          <a:xfrm>
            <a:off x="417611" y="635426"/>
            <a:ext cx="29640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7F7F7F"/>
                </a:solidFill>
                <a:latin typeface="Montserrat ExtraLight"/>
                <a:ea typeface="Montserrat ExtraLight"/>
                <a:cs typeface="Montserrat ExtraLight"/>
                <a:sym typeface="Montserrat ExtraLight"/>
              </a:rPr>
              <a:t>Building the Complete MSK Healthcare Solution</a:t>
            </a:r>
            <a:endParaRPr sz="800" b="0" i="0" u="none" strike="noStrike" cap="none">
              <a:solidFill>
                <a:srgbClr val="7F7F7F"/>
              </a:solidFill>
              <a:latin typeface="Roboto Light"/>
              <a:ea typeface="Roboto Light"/>
              <a:cs typeface="Roboto Light"/>
              <a:sym typeface="Roboto Light"/>
            </a:endParaRPr>
          </a:p>
        </p:txBody>
      </p:sp>
      <p:pic>
        <p:nvPicPr>
          <p:cNvPr id="339" name="Google Shape;339;p10"/>
          <p:cNvPicPr preferRelativeResize="0"/>
          <p:nvPr/>
        </p:nvPicPr>
        <p:blipFill rotWithShape="1">
          <a:blip r:embed="rId5">
            <a:alphaModFix/>
          </a:blip>
          <a:srcRect l="56715"/>
          <a:stretch/>
        </p:blipFill>
        <p:spPr>
          <a:xfrm>
            <a:off x="5497007" y="1317769"/>
            <a:ext cx="3366194" cy="3103612"/>
          </a:xfrm>
          <a:prstGeom prst="rect">
            <a:avLst/>
          </a:prstGeom>
          <a:noFill/>
          <a:ln>
            <a:noFill/>
          </a:ln>
        </p:spPr>
      </p:pic>
      <p:pic>
        <p:nvPicPr>
          <p:cNvPr id="340" name="Google Shape;340;p10"/>
          <p:cNvPicPr preferRelativeResize="0"/>
          <p:nvPr/>
        </p:nvPicPr>
        <p:blipFill rotWithShape="1">
          <a:blip r:embed="rId6">
            <a:alphaModFix/>
          </a:blip>
          <a:srcRect/>
          <a:stretch/>
        </p:blipFill>
        <p:spPr>
          <a:xfrm>
            <a:off x="280800" y="1317769"/>
            <a:ext cx="5216212" cy="3103613"/>
          </a:xfrm>
          <a:prstGeom prst="rect">
            <a:avLst/>
          </a:prstGeom>
          <a:noFill/>
          <a:ln>
            <a:noFill/>
          </a:ln>
        </p:spPr>
      </p:pic>
      <p:sp>
        <p:nvSpPr>
          <p:cNvPr id="341" name="Google Shape;341;p10"/>
          <p:cNvSpPr txBox="1"/>
          <p:nvPr/>
        </p:nvSpPr>
        <p:spPr>
          <a:xfrm>
            <a:off x="1640060" y="1021556"/>
            <a:ext cx="32319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808080"/>
                </a:solidFill>
                <a:latin typeface="Montserrat"/>
                <a:ea typeface="Montserrat"/>
                <a:cs typeface="Montserrat"/>
                <a:sym typeface="Montserrat"/>
              </a:rPr>
              <a:t>US  Employer Locations</a:t>
            </a:r>
            <a:endParaRPr sz="1300" b="0" i="0" u="none" strike="noStrike" cap="none">
              <a:solidFill>
                <a:srgbClr val="808080"/>
              </a:solidFill>
              <a:latin typeface="Roboto"/>
              <a:ea typeface="Roboto"/>
              <a:cs typeface="Roboto"/>
              <a:sym typeface="Roboto"/>
            </a:endParaRPr>
          </a:p>
        </p:txBody>
      </p:sp>
      <p:sp>
        <p:nvSpPr>
          <p:cNvPr id="342" name="Google Shape;342;p10"/>
          <p:cNvSpPr txBox="1"/>
          <p:nvPr/>
        </p:nvSpPr>
        <p:spPr>
          <a:xfrm>
            <a:off x="5880319" y="1021556"/>
            <a:ext cx="30624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7F7F7F"/>
                </a:solidFill>
                <a:latin typeface="Montserrat"/>
                <a:ea typeface="Montserrat"/>
                <a:cs typeface="Montserrat"/>
                <a:sym typeface="Montserrat"/>
              </a:rPr>
              <a:t>European  Employer Locations</a:t>
            </a:r>
            <a:endParaRPr sz="1300" b="0" i="0" u="none" strike="noStrike" cap="none">
              <a:solidFill>
                <a:srgbClr val="7F7F7F"/>
              </a:solidFill>
              <a:latin typeface="Roboto"/>
              <a:ea typeface="Roboto"/>
              <a:cs typeface="Roboto"/>
              <a:sym typeface="Roboto"/>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a:spLocks noGrp="1"/>
          </p:cNvSpPr>
          <p:nvPr>
            <p:ph type="pic" idx="2"/>
          </p:nvPr>
        </p:nvSpPr>
        <p:spPr>
          <a:xfrm>
            <a:off x="-7204473" y="517690"/>
            <a:ext cx="4416900" cy="4179900"/>
          </a:xfrm>
          <a:prstGeom prst="rect">
            <a:avLst/>
          </a:prstGeom>
          <a:solidFill>
            <a:srgbClr val="D8D8D8">
              <a:alpha val="9803"/>
            </a:srgbClr>
          </a:solidFill>
          <a:ln>
            <a:noFill/>
          </a:ln>
        </p:spPr>
        <p:txBody>
          <a:bodyPr/>
          <a:lstStyle/>
          <a:p>
            <a:endParaRPr lang="en-US"/>
          </a:p>
        </p:txBody>
      </p:sp>
      <p:pic>
        <p:nvPicPr>
          <p:cNvPr id="348" name="Google Shape;348;p11"/>
          <p:cNvPicPr preferRelativeResize="0"/>
          <p:nvPr/>
        </p:nvPicPr>
        <p:blipFill rotWithShape="1">
          <a:blip r:embed="rId3">
            <a:alphaModFix/>
          </a:blip>
          <a:srcRect b="37166"/>
          <a:stretch/>
        </p:blipFill>
        <p:spPr>
          <a:xfrm>
            <a:off x="749588" y="0"/>
            <a:ext cx="7644829"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2"/>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Chewy Case Study: Early Intervention</a:t>
            </a:r>
            <a:endParaRPr/>
          </a:p>
        </p:txBody>
      </p:sp>
      <p:pic>
        <p:nvPicPr>
          <p:cNvPr id="354" name="Google Shape;354;p12"/>
          <p:cNvPicPr preferRelativeResize="0"/>
          <p:nvPr/>
        </p:nvPicPr>
        <p:blipFill rotWithShape="1">
          <a:blip r:embed="rId3">
            <a:alphaModFix/>
          </a:blip>
          <a:srcRect t="20387" b="20398"/>
          <a:stretch/>
        </p:blipFill>
        <p:spPr>
          <a:xfrm>
            <a:off x="262250" y="1946800"/>
            <a:ext cx="1616375" cy="538400"/>
          </a:xfrm>
          <a:prstGeom prst="rect">
            <a:avLst/>
          </a:prstGeom>
          <a:noFill/>
          <a:ln w="9525" cap="flat" cmpd="sng">
            <a:solidFill>
              <a:schemeClr val="lt1"/>
            </a:solidFill>
            <a:prstDash val="solid"/>
            <a:round/>
            <a:headEnd type="none" w="sm" len="sm"/>
            <a:tailEnd type="none" w="sm" len="sm"/>
          </a:ln>
        </p:spPr>
      </p:pic>
      <p:pic>
        <p:nvPicPr>
          <p:cNvPr id="355" name="Google Shape;355;p12"/>
          <p:cNvPicPr preferRelativeResize="0"/>
          <p:nvPr/>
        </p:nvPicPr>
        <p:blipFill rotWithShape="1">
          <a:blip r:embed="rId4">
            <a:alphaModFix/>
          </a:blip>
          <a:srcRect t="62030"/>
          <a:stretch/>
        </p:blipFill>
        <p:spPr>
          <a:xfrm>
            <a:off x="2701875" y="1238625"/>
            <a:ext cx="6250976" cy="2541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Chewy Case Study</a:t>
            </a:r>
            <a:endParaRPr/>
          </a:p>
        </p:txBody>
      </p:sp>
      <p:sp>
        <p:nvSpPr>
          <p:cNvPr id="361" name="Google Shape;361;p13"/>
          <p:cNvSpPr txBox="1"/>
          <p:nvPr/>
        </p:nvSpPr>
        <p:spPr>
          <a:xfrm>
            <a:off x="116175" y="1238625"/>
            <a:ext cx="24048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venir"/>
                <a:ea typeface="Avenir"/>
                <a:cs typeface="Avenir"/>
                <a:sym typeface="Avenir"/>
              </a:rPr>
              <a:t>Injury Types</a:t>
            </a:r>
            <a:endParaRPr sz="1900" b="1" i="0" u="none" strike="noStrike" cap="none">
              <a:solidFill>
                <a:srgbClr val="000000"/>
              </a:solidFill>
              <a:latin typeface="Avenir"/>
              <a:ea typeface="Avenir"/>
              <a:cs typeface="Avenir"/>
              <a:sym typeface="Avenir"/>
            </a:endParaRPr>
          </a:p>
        </p:txBody>
      </p:sp>
      <p:pic>
        <p:nvPicPr>
          <p:cNvPr id="362" name="Google Shape;362;p13"/>
          <p:cNvPicPr preferRelativeResize="0"/>
          <p:nvPr/>
        </p:nvPicPr>
        <p:blipFill rotWithShape="1">
          <a:blip r:embed="rId3">
            <a:alphaModFix/>
          </a:blip>
          <a:srcRect t="20387" b="20398"/>
          <a:stretch/>
        </p:blipFill>
        <p:spPr>
          <a:xfrm>
            <a:off x="262250" y="1946800"/>
            <a:ext cx="1616375" cy="538400"/>
          </a:xfrm>
          <a:prstGeom prst="rect">
            <a:avLst/>
          </a:prstGeom>
          <a:noFill/>
          <a:ln w="9525" cap="flat" cmpd="sng">
            <a:solidFill>
              <a:schemeClr val="lt1"/>
            </a:solidFill>
            <a:prstDash val="solid"/>
            <a:round/>
            <a:headEnd type="none" w="sm" len="sm"/>
            <a:tailEnd type="none" w="sm" len="sm"/>
          </a:ln>
        </p:spPr>
      </p:pic>
      <p:graphicFrame>
        <p:nvGraphicFramePr>
          <p:cNvPr id="363" name="Google Shape;363;p13"/>
          <p:cNvGraphicFramePr/>
          <p:nvPr/>
        </p:nvGraphicFramePr>
        <p:xfrm>
          <a:off x="2971275" y="1172850"/>
          <a:ext cx="3000000" cy="3000000"/>
        </p:xfrm>
        <a:graphic>
          <a:graphicData uri="http://schemas.openxmlformats.org/drawingml/2006/table">
            <a:tbl>
              <a:tblPr>
                <a:noFill/>
                <a:tableStyleId>{E5C44F5D-28CC-41A4-BDB2-8E55CABF0A79}</a:tableStyleId>
              </a:tblPr>
              <a:tblGrid>
                <a:gridCol w="2676250">
                  <a:extLst>
                    <a:ext uri="{9D8B030D-6E8A-4147-A177-3AD203B41FA5}">
                      <a16:colId xmlns:a16="http://schemas.microsoft.com/office/drawing/2014/main" val="20000"/>
                    </a:ext>
                  </a:extLst>
                </a:gridCol>
                <a:gridCol w="1613800">
                  <a:extLst>
                    <a:ext uri="{9D8B030D-6E8A-4147-A177-3AD203B41FA5}">
                      <a16:colId xmlns:a16="http://schemas.microsoft.com/office/drawing/2014/main" val="20001"/>
                    </a:ext>
                  </a:extLst>
                </a:gridCol>
                <a:gridCol w="1355625">
                  <a:extLst>
                    <a:ext uri="{9D8B030D-6E8A-4147-A177-3AD203B41FA5}">
                      <a16:colId xmlns:a16="http://schemas.microsoft.com/office/drawing/2014/main" val="20002"/>
                    </a:ext>
                  </a:extLst>
                </a:gridCol>
              </a:tblGrid>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b="1" u="none" strike="noStrike" cap="none">
                          <a:solidFill>
                            <a:schemeClr val="lt1"/>
                          </a:solidFill>
                          <a:latin typeface="Avenir"/>
                          <a:ea typeface="Avenir"/>
                          <a:cs typeface="Avenir"/>
                          <a:sym typeface="Avenir"/>
                        </a:rPr>
                        <a:t>Injury Type</a:t>
                      </a:r>
                      <a:endParaRPr sz="1200" b="1" u="none" strike="noStrike" cap="none">
                        <a:solidFill>
                          <a:schemeClr val="lt1"/>
                        </a:solidFill>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A86E8"/>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b="1" u="none" strike="noStrike" cap="none">
                          <a:solidFill>
                            <a:schemeClr val="lt1"/>
                          </a:solidFill>
                          <a:latin typeface="Avenir"/>
                          <a:ea typeface="Avenir"/>
                          <a:cs typeface="Avenir"/>
                          <a:sym typeface="Avenir"/>
                        </a:rPr>
                        <a:t>Recordables</a:t>
                      </a:r>
                      <a:endParaRPr sz="1200" b="1" u="none" strike="noStrike" cap="none">
                        <a:solidFill>
                          <a:schemeClr val="lt1"/>
                        </a:solidFill>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A86E8"/>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b="1" u="none" strike="noStrike" cap="none">
                          <a:solidFill>
                            <a:schemeClr val="lt1"/>
                          </a:solidFill>
                          <a:latin typeface="Avenir"/>
                          <a:ea typeface="Avenir"/>
                          <a:cs typeface="Avenir"/>
                          <a:sym typeface="Avenir"/>
                        </a:rPr>
                        <a:t>Total</a:t>
                      </a:r>
                      <a:endParaRPr sz="1200" b="1" u="none" strike="noStrike" cap="none">
                        <a:solidFill>
                          <a:schemeClr val="lt1"/>
                        </a:solidFill>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Strain</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25</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162</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Contusion</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9</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53</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Sprain</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3</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43</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Strain -Disc</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3</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18</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Disc</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6</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11</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Other</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9</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Fracture</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32075">
                <a:tc>
                  <a:txBody>
                    <a:bodyPr/>
                    <a:lstStyle/>
                    <a:p>
                      <a:pPr marL="57150" marR="0" lvl="0" indent="0" algn="l"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Laceration</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0</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marR="0" lvl="0" indent="0" algn="ctr" rtl="0">
                        <a:lnSpc>
                          <a:spcPct val="70000"/>
                        </a:lnSpc>
                        <a:spcBef>
                          <a:spcPts val="0"/>
                        </a:spcBef>
                        <a:spcAft>
                          <a:spcPts val="0"/>
                        </a:spcAft>
                        <a:buClr>
                          <a:srgbClr val="000000"/>
                        </a:buClr>
                        <a:buSzPts val="800"/>
                        <a:buFont typeface="Arial"/>
                        <a:buNone/>
                      </a:pPr>
                      <a:r>
                        <a:rPr lang="en" sz="1200" u="none" strike="noStrike" cap="none">
                          <a:latin typeface="Avenir"/>
                          <a:ea typeface="Avenir"/>
                          <a:cs typeface="Avenir"/>
                          <a:sym typeface="Avenir"/>
                        </a:rPr>
                        <a:t>1</a:t>
                      </a:r>
                      <a:endParaRPr sz="1200" u="none" strike="noStrike" cap="none">
                        <a:latin typeface="Avenir"/>
                        <a:ea typeface="Avenir"/>
                        <a:cs typeface="Avenir"/>
                        <a:sym typeface="Aveni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4"/>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Chewy Case Study</a:t>
            </a:r>
            <a:endParaRPr/>
          </a:p>
        </p:txBody>
      </p:sp>
      <p:sp>
        <p:nvSpPr>
          <p:cNvPr id="369" name="Google Shape;369;p14"/>
          <p:cNvSpPr txBox="1"/>
          <p:nvPr/>
        </p:nvSpPr>
        <p:spPr>
          <a:xfrm>
            <a:off x="89200" y="1168125"/>
            <a:ext cx="24048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venir"/>
                <a:ea typeface="Avenir"/>
                <a:cs typeface="Avenir"/>
                <a:sym typeface="Avenir"/>
              </a:rPr>
              <a:t>Recordable Rate by Injury Type</a:t>
            </a:r>
            <a:endParaRPr sz="1900" b="1" i="0" u="none" strike="noStrike" cap="none">
              <a:solidFill>
                <a:srgbClr val="000000"/>
              </a:solidFill>
              <a:latin typeface="Avenir"/>
              <a:ea typeface="Avenir"/>
              <a:cs typeface="Avenir"/>
              <a:sym typeface="Avenir"/>
            </a:endParaRPr>
          </a:p>
        </p:txBody>
      </p:sp>
      <p:pic>
        <p:nvPicPr>
          <p:cNvPr id="370" name="Google Shape;370;p14"/>
          <p:cNvPicPr preferRelativeResize="0"/>
          <p:nvPr/>
        </p:nvPicPr>
        <p:blipFill rotWithShape="1">
          <a:blip r:embed="rId3">
            <a:alphaModFix/>
          </a:blip>
          <a:srcRect t="20387" b="20398"/>
          <a:stretch/>
        </p:blipFill>
        <p:spPr>
          <a:xfrm>
            <a:off x="262250" y="1946800"/>
            <a:ext cx="1616375" cy="538400"/>
          </a:xfrm>
          <a:prstGeom prst="rect">
            <a:avLst/>
          </a:prstGeom>
          <a:noFill/>
          <a:ln w="9525" cap="flat" cmpd="sng">
            <a:solidFill>
              <a:schemeClr val="lt1"/>
            </a:solidFill>
            <a:prstDash val="solid"/>
            <a:round/>
            <a:headEnd type="none" w="sm" len="sm"/>
            <a:tailEnd type="none" w="sm" len="sm"/>
          </a:ln>
        </p:spPr>
      </p:pic>
      <p:pic>
        <p:nvPicPr>
          <p:cNvPr id="371" name="Google Shape;371;p14" title="Chart"/>
          <p:cNvPicPr preferRelativeResize="0"/>
          <p:nvPr/>
        </p:nvPicPr>
        <p:blipFill rotWithShape="1">
          <a:blip r:embed="rId4">
            <a:alphaModFix/>
          </a:blip>
          <a:srcRect/>
          <a:stretch/>
        </p:blipFill>
        <p:spPr>
          <a:xfrm>
            <a:off x="2769125" y="1091913"/>
            <a:ext cx="4786509" cy="2959651"/>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5"/>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Chewy Case Study</a:t>
            </a:r>
            <a:endParaRPr/>
          </a:p>
        </p:txBody>
      </p:sp>
      <p:sp>
        <p:nvSpPr>
          <p:cNvPr id="377" name="Google Shape;377;p15"/>
          <p:cNvSpPr txBox="1">
            <a:spLocks noGrp="1"/>
          </p:cNvSpPr>
          <p:nvPr>
            <p:ph type="body" idx="1"/>
          </p:nvPr>
        </p:nvSpPr>
        <p:spPr>
          <a:xfrm>
            <a:off x="195975" y="14996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After first 650 patients seen by OrthoLive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Pre OrthoLive- $6000 per recordable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With OrthoLive- $303 per patient seen at OrthoLive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95% reduction in claims cost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6"/>
          <p:cNvSpPr/>
          <p:nvPr/>
        </p:nvSpPr>
        <p:spPr>
          <a:xfrm>
            <a:off x="7631700" y="1181925"/>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6"/>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Mainscape Case Study</a:t>
            </a:r>
            <a:endParaRPr/>
          </a:p>
        </p:txBody>
      </p:sp>
      <p:sp>
        <p:nvSpPr>
          <p:cNvPr id="384" name="Google Shape;384;p16"/>
          <p:cNvSpPr txBox="1"/>
          <p:nvPr/>
        </p:nvSpPr>
        <p:spPr>
          <a:xfrm>
            <a:off x="116175" y="1238625"/>
            <a:ext cx="24048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venir"/>
                <a:ea typeface="Avenir"/>
                <a:cs typeface="Avenir"/>
                <a:sym typeface="Avenir"/>
              </a:rPr>
              <a:t>2022 Success</a:t>
            </a:r>
            <a:endParaRPr sz="1900" b="1" i="0" u="none" strike="noStrike" cap="none">
              <a:solidFill>
                <a:srgbClr val="000000"/>
              </a:solidFill>
              <a:latin typeface="Avenir"/>
              <a:ea typeface="Avenir"/>
              <a:cs typeface="Avenir"/>
              <a:sym typeface="Avenir"/>
            </a:endParaRPr>
          </a:p>
        </p:txBody>
      </p:sp>
      <p:sp>
        <p:nvSpPr>
          <p:cNvPr id="385" name="Google Shape;385;p16"/>
          <p:cNvSpPr txBox="1"/>
          <p:nvPr/>
        </p:nvSpPr>
        <p:spPr>
          <a:xfrm>
            <a:off x="125" y="4379675"/>
            <a:ext cx="91440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Medium"/>
                <a:ea typeface="Barlow Condensed Medium"/>
                <a:cs typeface="Barlow Condensed Medium"/>
                <a:sym typeface="Barlow Condensed Medium"/>
              </a:rPr>
              <a:t>“We love the support, the easiness of the process, and great communication “</a:t>
            </a:r>
            <a:endParaRPr sz="2600" b="0" i="0" u="none" strike="noStrike" cap="none">
              <a:solidFill>
                <a:schemeClr val="dk2"/>
              </a:solidFill>
              <a:latin typeface="Barlow Condensed Medium"/>
              <a:ea typeface="Barlow Condensed Medium"/>
              <a:cs typeface="Barlow Condensed Medium"/>
              <a:sym typeface="Barlow Condensed Medium"/>
            </a:endParaRPr>
          </a:p>
        </p:txBody>
      </p:sp>
      <p:sp>
        <p:nvSpPr>
          <p:cNvPr id="386" name="Google Shape;386;p16"/>
          <p:cNvSpPr/>
          <p:nvPr/>
        </p:nvSpPr>
        <p:spPr>
          <a:xfrm>
            <a:off x="2956550" y="116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6"/>
          <p:cNvSpPr txBox="1"/>
          <p:nvPr/>
        </p:nvSpPr>
        <p:spPr>
          <a:xfrm>
            <a:off x="2910350" y="3396300"/>
            <a:ext cx="2115300" cy="54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300"/>
              <a:buFont typeface="Arial"/>
              <a:buNone/>
            </a:pPr>
            <a:r>
              <a:rPr lang="en" sz="2300" b="0" i="0" u="none" strike="noStrike" cap="none">
                <a:solidFill>
                  <a:schemeClr val="dk2"/>
                </a:solidFill>
                <a:latin typeface="Barlow Condensed"/>
                <a:ea typeface="Barlow Condensed"/>
                <a:cs typeface="Barlow Condensed"/>
                <a:sym typeface="Barlow Condensed"/>
              </a:rPr>
              <a:t>2021 cost per claim</a:t>
            </a:r>
            <a:endParaRPr sz="2300" b="0" i="0" u="none" strike="noStrike" cap="none">
              <a:solidFill>
                <a:schemeClr val="dk2"/>
              </a:solidFill>
              <a:latin typeface="Barlow Condensed"/>
              <a:ea typeface="Barlow Condensed"/>
              <a:cs typeface="Barlow Condensed"/>
              <a:sym typeface="Barlow Condensed"/>
            </a:endParaRPr>
          </a:p>
        </p:txBody>
      </p:sp>
      <p:sp>
        <p:nvSpPr>
          <p:cNvPr id="388" name="Google Shape;388;p16"/>
          <p:cNvSpPr txBox="1"/>
          <p:nvPr/>
        </p:nvSpPr>
        <p:spPr>
          <a:xfrm>
            <a:off x="2910350" y="2848250"/>
            <a:ext cx="2115300" cy="6177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$1,062</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389" name="Google Shape;389;p16"/>
          <p:cNvSpPr txBox="1"/>
          <p:nvPr/>
        </p:nvSpPr>
        <p:spPr>
          <a:xfrm>
            <a:off x="5172800" y="3406300"/>
            <a:ext cx="2115300" cy="52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200"/>
              <a:buFont typeface="Arial"/>
              <a:buNone/>
            </a:pPr>
            <a:r>
              <a:rPr lang="en" sz="2200" b="0" i="0" u="none" strike="noStrike" cap="none">
                <a:solidFill>
                  <a:schemeClr val="dk2"/>
                </a:solidFill>
                <a:latin typeface="Barlow Condensed"/>
                <a:ea typeface="Barlow Condensed"/>
                <a:cs typeface="Barlow Condensed"/>
                <a:sym typeface="Barlow Condensed"/>
              </a:rPr>
              <a:t>2022 cost per claim</a:t>
            </a:r>
            <a:endParaRPr sz="2200" b="0" i="0" u="none" strike="noStrike" cap="none">
              <a:solidFill>
                <a:schemeClr val="dk2"/>
              </a:solidFill>
              <a:latin typeface="Barlow Condensed"/>
              <a:ea typeface="Barlow Condensed"/>
              <a:cs typeface="Barlow Condensed"/>
              <a:sym typeface="Barlow Condensed"/>
            </a:endParaRPr>
          </a:p>
        </p:txBody>
      </p:sp>
      <p:sp>
        <p:nvSpPr>
          <p:cNvPr id="390" name="Google Shape;390;p16"/>
          <p:cNvSpPr txBox="1"/>
          <p:nvPr/>
        </p:nvSpPr>
        <p:spPr>
          <a:xfrm>
            <a:off x="5172800" y="2858250"/>
            <a:ext cx="2115300" cy="6177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$443</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391" name="Google Shape;391;p16"/>
          <p:cNvSpPr/>
          <p:nvPr/>
        </p:nvSpPr>
        <p:spPr>
          <a:xfrm>
            <a:off x="5409700" y="115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2" name="Google Shape;392;p16"/>
          <p:cNvPicPr preferRelativeResize="0"/>
          <p:nvPr/>
        </p:nvPicPr>
        <p:blipFill rotWithShape="1">
          <a:blip r:embed="rId3">
            <a:alphaModFix/>
          </a:blip>
          <a:srcRect/>
          <a:stretch/>
        </p:blipFill>
        <p:spPr>
          <a:xfrm>
            <a:off x="3282963" y="1503325"/>
            <a:ext cx="859487" cy="859487"/>
          </a:xfrm>
          <a:prstGeom prst="rect">
            <a:avLst/>
          </a:prstGeom>
          <a:noFill/>
          <a:ln>
            <a:noFill/>
          </a:ln>
        </p:spPr>
      </p:pic>
      <p:pic>
        <p:nvPicPr>
          <p:cNvPr id="393" name="Google Shape;393;p16"/>
          <p:cNvPicPr preferRelativeResize="0"/>
          <p:nvPr/>
        </p:nvPicPr>
        <p:blipFill rotWithShape="1">
          <a:blip r:embed="rId4">
            <a:alphaModFix/>
          </a:blip>
          <a:srcRect/>
          <a:stretch/>
        </p:blipFill>
        <p:spPr>
          <a:xfrm>
            <a:off x="5736113" y="1508338"/>
            <a:ext cx="859475" cy="859475"/>
          </a:xfrm>
          <a:prstGeom prst="rect">
            <a:avLst/>
          </a:prstGeom>
          <a:noFill/>
          <a:ln>
            <a:noFill/>
          </a:ln>
        </p:spPr>
      </p:pic>
      <p:pic>
        <p:nvPicPr>
          <p:cNvPr id="394" name="Google Shape;394;p16"/>
          <p:cNvPicPr preferRelativeResize="0"/>
          <p:nvPr/>
        </p:nvPicPr>
        <p:blipFill rotWithShape="1">
          <a:blip r:embed="rId3">
            <a:alphaModFix/>
          </a:blip>
          <a:srcRect/>
          <a:stretch/>
        </p:blipFill>
        <p:spPr>
          <a:xfrm>
            <a:off x="7977663" y="1508338"/>
            <a:ext cx="859487" cy="859487"/>
          </a:xfrm>
          <a:prstGeom prst="rect">
            <a:avLst/>
          </a:prstGeom>
          <a:noFill/>
          <a:ln>
            <a:noFill/>
          </a:ln>
        </p:spPr>
      </p:pic>
      <p:sp>
        <p:nvSpPr>
          <p:cNvPr id="395" name="Google Shape;395;p16"/>
          <p:cNvSpPr txBox="1"/>
          <p:nvPr/>
        </p:nvSpPr>
        <p:spPr>
          <a:xfrm>
            <a:off x="7525000" y="2858250"/>
            <a:ext cx="1512300" cy="6177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35% red.</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396" name="Google Shape;396;p16"/>
          <p:cNvSpPr txBox="1"/>
          <p:nvPr/>
        </p:nvSpPr>
        <p:spPr>
          <a:xfrm>
            <a:off x="7525000" y="3473850"/>
            <a:ext cx="15123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500"/>
              <a:buFont typeface="Arial"/>
              <a:buNone/>
            </a:pPr>
            <a:r>
              <a:rPr lang="en" sz="2500" b="0" i="0" u="none" strike="noStrike" cap="none">
                <a:solidFill>
                  <a:schemeClr val="dk2"/>
                </a:solidFill>
                <a:latin typeface="Barlow Condensed"/>
                <a:ea typeface="Barlow Condensed"/>
                <a:cs typeface="Barlow Condensed"/>
                <a:sym typeface="Barlow Condensed"/>
              </a:rPr>
              <a:t>Recordables</a:t>
            </a:r>
            <a:endParaRPr sz="2500" b="0" i="0" u="none" strike="noStrike" cap="none">
              <a:solidFill>
                <a:schemeClr val="dk2"/>
              </a:solidFill>
              <a:latin typeface="Barlow Condensed"/>
              <a:ea typeface="Barlow Condensed"/>
              <a:cs typeface="Barlow Condensed"/>
              <a:sym typeface="Barlow Condensed"/>
            </a:endParaRPr>
          </a:p>
        </p:txBody>
      </p:sp>
      <p:sp>
        <p:nvSpPr>
          <p:cNvPr id="397" name="Google Shape;397;p16"/>
          <p:cNvSpPr txBox="1"/>
          <p:nvPr/>
        </p:nvSpPr>
        <p:spPr>
          <a:xfrm>
            <a:off x="116175" y="1906300"/>
            <a:ext cx="2404800" cy="12087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National Landscaping Company</a:t>
            </a:r>
            <a:endParaRPr sz="1300" b="1" i="0"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14 states</a:t>
            </a:r>
            <a:endParaRPr sz="1300" b="1" i="0"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3,000+ employees</a:t>
            </a:r>
            <a:endParaRPr sz="1300" b="1"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000000"/>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233775" y="0"/>
            <a:ext cx="4743600" cy="763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2800"/>
              <a:buFont typeface="Calibri"/>
              <a:buNone/>
            </a:pPr>
            <a:endParaRPr sz="2600"/>
          </a:p>
          <a:p>
            <a:pPr marL="0" lvl="0" indent="0" algn="l" rtl="0">
              <a:lnSpc>
                <a:spcPct val="90000"/>
              </a:lnSpc>
              <a:spcBef>
                <a:spcPts val="0"/>
              </a:spcBef>
              <a:spcAft>
                <a:spcPts val="0"/>
              </a:spcAft>
              <a:buSzPts val="2800"/>
              <a:buFont typeface="Calibri"/>
              <a:buNone/>
            </a:pPr>
            <a:r>
              <a:rPr lang="en" sz="2700">
                <a:solidFill>
                  <a:schemeClr val="lt1"/>
                </a:solidFill>
              </a:rPr>
              <a:t>OrthoLive Client Improvement</a:t>
            </a:r>
            <a:endParaRPr sz="2600"/>
          </a:p>
        </p:txBody>
      </p:sp>
      <p:sp>
        <p:nvSpPr>
          <p:cNvPr id="403" name="Google Shape;403;p17"/>
          <p:cNvSpPr txBox="1">
            <a:spLocks noGrp="1"/>
          </p:cNvSpPr>
          <p:nvPr>
            <p:ph type="body" idx="1"/>
          </p:nvPr>
        </p:nvSpPr>
        <p:spPr>
          <a:xfrm>
            <a:off x="311700" y="1152475"/>
            <a:ext cx="8753700" cy="3416400"/>
          </a:xfrm>
          <a:prstGeom prst="rect">
            <a:avLst/>
          </a:prstGeom>
          <a:noFill/>
          <a:ln>
            <a:noFill/>
          </a:ln>
        </p:spPr>
        <p:txBody>
          <a:bodyPr spcFirstLastPara="1" wrap="square" lIns="68575" tIns="68575" rIns="68575" bIns="68575" anchor="t" anchorCtr="0">
            <a:noAutofit/>
          </a:bodyPr>
          <a:lstStyle/>
          <a:p>
            <a:pPr marL="3657600" lvl="0" indent="0" algn="l" rtl="0">
              <a:lnSpc>
                <a:spcPct val="100000"/>
              </a:lnSpc>
              <a:spcBef>
                <a:spcPts val="0"/>
              </a:spcBef>
              <a:spcAft>
                <a:spcPts val="0"/>
              </a:spcAft>
              <a:buSzPts val="1800"/>
              <a:buNone/>
            </a:pPr>
            <a:r>
              <a:rPr lang="en" sz="2175" b="1">
                <a:solidFill>
                  <a:srgbClr val="222222"/>
                </a:solidFill>
                <a:highlight>
                  <a:srgbClr val="FFFFFF"/>
                </a:highlight>
                <a:latin typeface="Arial"/>
                <a:ea typeface="Arial"/>
                <a:cs typeface="Arial"/>
                <a:sym typeface="Arial"/>
              </a:rPr>
              <a:t>Mainscape</a:t>
            </a:r>
            <a:endParaRPr sz="2175" b="1">
              <a:solidFill>
                <a:srgbClr val="222222"/>
              </a:solidFill>
              <a:highlight>
                <a:srgbClr val="FFFFFF"/>
              </a:highlight>
              <a:latin typeface="Arial"/>
              <a:ea typeface="Arial"/>
              <a:cs typeface="Arial"/>
              <a:sym typeface="Arial"/>
            </a:endParaRPr>
          </a:p>
          <a:p>
            <a:pPr marL="457200" lvl="0" indent="-254000" algn="l" rtl="0">
              <a:lnSpc>
                <a:spcPct val="115000"/>
              </a:lnSpc>
              <a:spcBef>
                <a:spcPts val="0"/>
              </a:spcBef>
              <a:spcAft>
                <a:spcPts val="0"/>
              </a:spcAft>
              <a:buClr>
                <a:schemeClr val="dk1"/>
              </a:buClr>
              <a:buSzPts val="1400"/>
              <a:buNone/>
            </a:pPr>
            <a:endParaRPr sz="1200"/>
          </a:p>
          <a:p>
            <a:pPr marL="0" lvl="0" indent="0" algn="l" rtl="0">
              <a:lnSpc>
                <a:spcPct val="115000"/>
              </a:lnSpc>
              <a:spcBef>
                <a:spcPts val="0"/>
              </a:spcBef>
              <a:spcAft>
                <a:spcPts val="0"/>
              </a:spcAft>
              <a:buSzPts val="1800"/>
              <a:buNone/>
            </a:pPr>
            <a:r>
              <a:rPr lang="en" sz="1275">
                <a:solidFill>
                  <a:srgbClr val="222222"/>
                </a:solidFill>
                <a:highlight>
                  <a:srgbClr val="FFFFFF"/>
                </a:highlight>
                <a:latin typeface="Arial"/>
                <a:ea typeface="Arial"/>
                <a:cs typeface="Arial"/>
                <a:sym typeface="Arial"/>
              </a:rPr>
              <a:t>The following is the breakdown of Total Cost/Average Cost Per Claim with our previous provider: </a:t>
            </a:r>
            <a:endParaRPr sz="1275">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SzPts val="1800"/>
              <a:buNone/>
            </a:pPr>
            <a:endParaRPr sz="1275">
              <a:solidFill>
                <a:srgbClr val="222222"/>
              </a:solidFill>
              <a:highlight>
                <a:srgbClr val="FFFFFF"/>
              </a:highlight>
              <a:latin typeface="Arial"/>
              <a:ea typeface="Arial"/>
              <a:cs typeface="Arial"/>
              <a:sym typeface="Arial"/>
            </a:endParaRPr>
          </a:p>
          <a:p>
            <a:pPr marL="457200" lvl="0"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Previous Provider</a:t>
            </a:r>
            <a:endParaRPr sz="1275">
              <a:solidFill>
                <a:srgbClr val="222222"/>
              </a:solidFill>
              <a:highlight>
                <a:srgbClr val="FFFFFF"/>
              </a:highlight>
              <a:latin typeface="Arial"/>
              <a:ea typeface="Arial"/>
              <a:cs typeface="Arial"/>
              <a:sym typeface="Arial"/>
            </a:endParaRPr>
          </a:p>
          <a:p>
            <a:pPr marL="914400" lvl="1"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2019 = $101,250 spent on 125 Claims = $810.00  (avg cost per claim)</a:t>
            </a:r>
            <a:endParaRPr sz="1275">
              <a:solidFill>
                <a:srgbClr val="222222"/>
              </a:solidFill>
              <a:highlight>
                <a:srgbClr val="FFFFFF"/>
              </a:highlight>
              <a:latin typeface="Arial"/>
              <a:ea typeface="Arial"/>
              <a:cs typeface="Arial"/>
              <a:sym typeface="Arial"/>
            </a:endParaRPr>
          </a:p>
          <a:p>
            <a:pPr marL="914400" lvl="1"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2020 =-$123,250 spent on 116 Claims =  $1062.50 </a:t>
            </a:r>
            <a:r>
              <a:rPr lang="en" sz="1275">
                <a:solidFill>
                  <a:srgbClr val="222222"/>
                </a:solidFill>
                <a:highlight>
                  <a:schemeClr val="lt1"/>
                </a:highlight>
                <a:latin typeface="Arial"/>
                <a:ea typeface="Arial"/>
                <a:cs typeface="Arial"/>
                <a:sym typeface="Arial"/>
              </a:rPr>
              <a:t>(avg cost per claim)</a:t>
            </a:r>
            <a:endParaRPr sz="1275">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SzPts val="1800"/>
              <a:buNone/>
            </a:pPr>
            <a:endParaRPr sz="1275">
              <a:solidFill>
                <a:srgbClr val="222222"/>
              </a:solidFill>
              <a:highlight>
                <a:srgbClr val="FFFFFF"/>
              </a:highlight>
              <a:latin typeface="Arial"/>
              <a:ea typeface="Arial"/>
              <a:cs typeface="Arial"/>
              <a:sym typeface="Arial"/>
            </a:endParaRPr>
          </a:p>
          <a:p>
            <a:pPr marL="457200" lvl="0"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With OrthoLive</a:t>
            </a:r>
            <a:endParaRPr sz="1275">
              <a:solidFill>
                <a:srgbClr val="222222"/>
              </a:solidFill>
              <a:highlight>
                <a:srgbClr val="FFFFFF"/>
              </a:highlight>
              <a:latin typeface="Arial"/>
              <a:ea typeface="Arial"/>
              <a:cs typeface="Arial"/>
              <a:sym typeface="Arial"/>
            </a:endParaRPr>
          </a:p>
          <a:p>
            <a:pPr marL="914400" lvl="1"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2021 – 2022 (12 Months) $50,059- 113 Claims- $443.00 </a:t>
            </a:r>
            <a:r>
              <a:rPr lang="en" sz="1275">
                <a:solidFill>
                  <a:srgbClr val="222222"/>
                </a:solidFill>
                <a:highlight>
                  <a:schemeClr val="lt1"/>
                </a:highlight>
                <a:latin typeface="Arial"/>
                <a:ea typeface="Arial"/>
                <a:cs typeface="Arial"/>
                <a:sym typeface="Arial"/>
              </a:rPr>
              <a:t>(avg cost per claim)</a:t>
            </a:r>
            <a:endParaRPr sz="1275">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SzPts val="1800"/>
              <a:buNone/>
            </a:pPr>
            <a:endParaRPr sz="1275">
              <a:solidFill>
                <a:srgbClr val="222222"/>
              </a:solidFill>
              <a:highlight>
                <a:srgbClr val="FFFFFF"/>
              </a:highlight>
              <a:latin typeface="Arial"/>
              <a:ea typeface="Arial"/>
              <a:cs typeface="Arial"/>
              <a:sym typeface="Arial"/>
            </a:endParaRPr>
          </a:p>
          <a:p>
            <a:pPr marL="457200" lvl="0"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chemeClr val="lt1"/>
                </a:highlight>
                <a:latin typeface="Arial"/>
                <a:ea typeface="Arial"/>
                <a:cs typeface="Arial"/>
                <a:sym typeface="Arial"/>
              </a:rPr>
              <a:t>OSHA Recordable Rate for cases that went to other provider vs OrthoLive</a:t>
            </a:r>
            <a:endParaRPr sz="1275">
              <a:solidFill>
                <a:srgbClr val="222222"/>
              </a:solidFill>
              <a:highlight>
                <a:srgbClr val="FFFFFF"/>
              </a:highlight>
              <a:latin typeface="Arial"/>
              <a:ea typeface="Arial"/>
              <a:cs typeface="Arial"/>
              <a:sym typeface="Arial"/>
            </a:endParaRPr>
          </a:p>
          <a:p>
            <a:pPr marL="914400" lvl="1"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Other Provider - 58%</a:t>
            </a:r>
            <a:endParaRPr sz="1275">
              <a:solidFill>
                <a:srgbClr val="222222"/>
              </a:solidFill>
              <a:highlight>
                <a:srgbClr val="FFFFFF"/>
              </a:highlight>
              <a:latin typeface="Arial"/>
              <a:ea typeface="Arial"/>
              <a:cs typeface="Arial"/>
              <a:sym typeface="Arial"/>
            </a:endParaRPr>
          </a:p>
          <a:p>
            <a:pPr marL="914400" lvl="1"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Ortholive - 38% </a:t>
            </a:r>
            <a:endParaRPr sz="1275">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SzPts val="1800"/>
              <a:buNone/>
            </a:pPr>
            <a:endParaRPr sz="1275">
              <a:solidFill>
                <a:srgbClr val="222222"/>
              </a:solidFill>
              <a:highlight>
                <a:srgbClr val="FFFFFF"/>
              </a:highlight>
              <a:latin typeface="Arial"/>
              <a:ea typeface="Arial"/>
              <a:cs typeface="Arial"/>
              <a:sym typeface="Arial"/>
            </a:endParaRPr>
          </a:p>
          <a:p>
            <a:pPr marL="457200" lvl="0" indent="-309562" algn="l" rtl="0">
              <a:lnSpc>
                <a:spcPct val="115000"/>
              </a:lnSpc>
              <a:spcBef>
                <a:spcPts val="0"/>
              </a:spcBef>
              <a:spcAft>
                <a:spcPts val="0"/>
              </a:spcAft>
              <a:buClr>
                <a:srgbClr val="222222"/>
              </a:buClr>
              <a:buSzPts val="1275"/>
              <a:buFont typeface="Arial"/>
              <a:buChar char="●"/>
            </a:pPr>
            <a:r>
              <a:rPr lang="en" sz="1275">
                <a:solidFill>
                  <a:srgbClr val="222222"/>
                </a:solidFill>
                <a:highlight>
                  <a:srgbClr val="FFFFFF"/>
                </a:highlight>
                <a:latin typeface="Arial"/>
                <a:ea typeface="Arial"/>
                <a:cs typeface="Arial"/>
                <a:sym typeface="Arial"/>
              </a:rPr>
              <a:t>“As I stated before we love the support, the easiness of the process, and the great communication.”  </a:t>
            </a:r>
            <a:endParaRPr sz="1275">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SzPts val="1800"/>
              <a:buNone/>
            </a:pPr>
            <a:endParaRPr sz="875">
              <a:solidFill>
                <a:srgbClr val="222222"/>
              </a:solidFill>
              <a:highlight>
                <a:srgbClr val="FFFFFF"/>
              </a:highlight>
              <a:latin typeface="Arial"/>
              <a:ea typeface="Arial"/>
              <a:cs typeface="Arial"/>
              <a:sym typeface="Arial"/>
            </a:endParaRPr>
          </a:p>
        </p:txBody>
      </p:sp>
      <p:sp>
        <p:nvSpPr>
          <p:cNvPr id="404" name="Google Shape;404;p17"/>
          <p:cNvSpPr txBox="1"/>
          <p:nvPr/>
        </p:nvSpPr>
        <p:spPr>
          <a:xfrm>
            <a:off x="311700" y="4663351"/>
            <a:ext cx="77085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8"/>
          <p:cNvSpPr/>
          <p:nvPr/>
        </p:nvSpPr>
        <p:spPr>
          <a:xfrm>
            <a:off x="7631700" y="1181925"/>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8"/>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Unilever Case Study</a:t>
            </a:r>
            <a:endParaRPr/>
          </a:p>
        </p:txBody>
      </p:sp>
      <p:sp>
        <p:nvSpPr>
          <p:cNvPr id="411" name="Google Shape;411;p18"/>
          <p:cNvSpPr txBox="1"/>
          <p:nvPr/>
        </p:nvSpPr>
        <p:spPr>
          <a:xfrm>
            <a:off x="116175" y="1238625"/>
            <a:ext cx="24048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venir"/>
                <a:ea typeface="Avenir"/>
                <a:cs typeface="Avenir"/>
                <a:sym typeface="Avenir"/>
              </a:rPr>
              <a:t>2022 Success</a:t>
            </a:r>
            <a:endParaRPr sz="1900" b="1" i="0" u="none" strike="noStrike" cap="none">
              <a:solidFill>
                <a:srgbClr val="000000"/>
              </a:solidFill>
              <a:latin typeface="Avenir"/>
              <a:ea typeface="Avenir"/>
              <a:cs typeface="Avenir"/>
              <a:sym typeface="Avenir"/>
            </a:endParaRPr>
          </a:p>
        </p:txBody>
      </p:sp>
      <p:sp>
        <p:nvSpPr>
          <p:cNvPr id="412" name="Google Shape;412;p18"/>
          <p:cNvSpPr txBox="1"/>
          <p:nvPr/>
        </p:nvSpPr>
        <p:spPr>
          <a:xfrm>
            <a:off x="125" y="4379675"/>
            <a:ext cx="91440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Medium"/>
                <a:ea typeface="Barlow Condensed Medium"/>
                <a:cs typeface="Barlow Condensed Medium"/>
                <a:sym typeface="Barlow Condensed Medium"/>
              </a:rPr>
              <a:t>Bonus: “We know more than a handful of cases were kept from the ER”</a:t>
            </a:r>
            <a:endParaRPr sz="2600" b="0" i="0" u="none" strike="noStrike" cap="none">
              <a:solidFill>
                <a:schemeClr val="dk2"/>
              </a:solidFill>
              <a:latin typeface="Barlow Condensed Medium"/>
              <a:ea typeface="Barlow Condensed Medium"/>
              <a:cs typeface="Barlow Condensed Medium"/>
              <a:sym typeface="Barlow Condensed Medium"/>
            </a:endParaRPr>
          </a:p>
        </p:txBody>
      </p:sp>
      <p:sp>
        <p:nvSpPr>
          <p:cNvPr id="413" name="Google Shape;413;p18"/>
          <p:cNvSpPr/>
          <p:nvPr/>
        </p:nvSpPr>
        <p:spPr>
          <a:xfrm>
            <a:off x="2956550" y="116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8"/>
          <p:cNvSpPr txBox="1"/>
          <p:nvPr/>
        </p:nvSpPr>
        <p:spPr>
          <a:xfrm>
            <a:off x="2910350" y="3396300"/>
            <a:ext cx="2115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a:ea typeface="Barlow Condensed"/>
                <a:cs typeface="Barlow Condensed"/>
                <a:sym typeface="Barlow Condensed"/>
              </a:rPr>
              <a:t>Non-recordable</a:t>
            </a:r>
            <a:endParaRPr sz="2600" b="0" i="0" u="none" strike="noStrike" cap="none">
              <a:solidFill>
                <a:schemeClr val="dk2"/>
              </a:solidFill>
              <a:latin typeface="Barlow Condensed"/>
              <a:ea typeface="Barlow Condensed"/>
              <a:cs typeface="Barlow Condensed"/>
              <a:sym typeface="Barlow Condensed"/>
            </a:endParaRPr>
          </a:p>
        </p:txBody>
      </p:sp>
      <p:sp>
        <p:nvSpPr>
          <p:cNvPr id="415" name="Google Shape;415;p18"/>
          <p:cNvSpPr txBox="1"/>
          <p:nvPr/>
        </p:nvSpPr>
        <p:spPr>
          <a:xfrm>
            <a:off x="2910350" y="2848250"/>
            <a:ext cx="2115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88%</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16" name="Google Shape;416;p18"/>
          <p:cNvSpPr txBox="1"/>
          <p:nvPr/>
        </p:nvSpPr>
        <p:spPr>
          <a:xfrm>
            <a:off x="5172800" y="3406300"/>
            <a:ext cx="21153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200"/>
              <a:buFont typeface="Arial"/>
              <a:buNone/>
            </a:pPr>
            <a:r>
              <a:rPr lang="en" sz="2200" b="0" i="0" u="none" strike="noStrike" cap="none">
                <a:solidFill>
                  <a:schemeClr val="dk2"/>
                </a:solidFill>
                <a:latin typeface="Barlow Condensed"/>
                <a:ea typeface="Barlow Condensed"/>
                <a:cs typeface="Barlow Condensed"/>
                <a:sym typeface="Barlow Condensed"/>
              </a:rPr>
              <a:t>Patient Satisfaction</a:t>
            </a:r>
            <a:endParaRPr sz="2200" b="0" i="0" u="none" strike="noStrike" cap="none">
              <a:solidFill>
                <a:schemeClr val="dk2"/>
              </a:solidFill>
              <a:latin typeface="Barlow Condensed"/>
              <a:ea typeface="Barlow Condensed"/>
              <a:cs typeface="Barlow Condensed"/>
              <a:sym typeface="Barlow Condensed"/>
            </a:endParaRPr>
          </a:p>
        </p:txBody>
      </p:sp>
      <p:sp>
        <p:nvSpPr>
          <p:cNvPr id="417" name="Google Shape;417;p18"/>
          <p:cNvSpPr txBox="1"/>
          <p:nvPr/>
        </p:nvSpPr>
        <p:spPr>
          <a:xfrm>
            <a:off x="5172800" y="2858250"/>
            <a:ext cx="2115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5/5 Stars</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18" name="Google Shape;418;p18"/>
          <p:cNvSpPr/>
          <p:nvPr/>
        </p:nvSpPr>
        <p:spPr>
          <a:xfrm>
            <a:off x="5409700" y="115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9" name="Google Shape;419;p18"/>
          <p:cNvPicPr preferRelativeResize="0"/>
          <p:nvPr/>
        </p:nvPicPr>
        <p:blipFill rotWithShape="1">
          <a:blip r:embed="rId3">
            <a:alphaModFix/>
          </a:blip>
          <a:srcRect/>
          <a:stretch/>
        </p:blipFill>
        <p:spPr>
          <a:xfrm>
            <a:off x="3282963" y="1503325"/>
            <a:ext cx="859487" cy="859487"/>
          </a:xfrm>
          <a:prstGeom prst="rect">
            <a:avLst/>
          </a:prstGeom>
          <a:noFill/>
          <a:ln>
            <a:noFill/>
          </a:ln>
        </p:spPr>
      </p:pic>
      <p:pic>
        <p:nvPicPr>
          <p:cNvPr id="420" name="Google Shape;420;p18"/>
          <p:cNvPicPr preferRelativeResize="0"/>
          <p:nvPr/>
        </p:nvPicPr>
        <p:blipFill rotWithShape="1">
          <a:blip r:embed="rId4">
            <a:alphaModFix/>
          </a:blip>
          <a:srcRect/>
          <a:stretch/>
        </p:blipFill>
        <p:spPr>
          <a:xfrm>
            <a:off x="5736113" y="1508338"/>
            <a:ext cx="859475" cy="859475"/>
          </a:xfrm>
          <a:prstGeom prst="rect">
            <a:avLst/>
          </a:prstGeom>
          <a:noFill/>
          <a:ln>
            <a:noFill/>
          </a:ln>
        </p:spPr>
      </p:pic>
      <p:pic>
        <p:nvPicPr>
          <p:cNvPr id="421" name="Google Shape;421;p18"/>
          <p:cNvPicPr preferRelativeResize="0"/>
          <p:nvPr/>
        </p:nvPicPr>
        <p:blipFill rotWithShape="1">
          <a:blip r:embed="rId3">
            <a:alphaModFix/>
          </a:blip>
          <a:srcRect/>
          <a:stretch/>
        </p:blipFill>
        <p:spPr>
          <a:xfrm>
            <a:off x="7977663" y="1508338"/>
            <a:ext cx="859487" cy="859487"/>
          </a:xfrm>
          <a:prstGeom prst="rect">
            <a:avLst/>
          </a:prstGeom>
          <a:noFill/>
          <a:ln>
            <a:noFill/>
          </a:ln>
        </p:spPr>
      </p:pic>
      <p:sp>
        <p:nvSpPr>
          <p:cNvPr id="422" name="Google Shape;422;p18"/>
          <p:cNvSpPr txBox="1"/>
          <p:nvPr/>
        </p:nvSpPr>
        <p:spPr>
          <a:xfrm>
            <a:off x="7525000" y="2858250"/>
            <a:ext cx="1512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69%</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23" name="Google Shape;423;p18"/>
          <p:cNvSpPr txBox="1"/>
          <p:nvPr/>
        </p:nvSpPr>
        <p:spPr>
          <a:xfrm>
            <a:off x="7525000" y="3473850"/>
            <a:ext cx="1512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a:ea typeface="Barlow Condensed"/>
                <a:cs typeface="Barlow Condensed"/>
                <a:sym typeface="Barlow Condensed"/>
              </a:rPr>
              <a:t>ATC only</a:t>
            </a:r>
            <a:endParaRPr sz="2600" b="0" i="0" u="none" strike="noStrike" cap="none">
              <a:solidFill>
                <a:schemeClr val="dk2"/>
              </a:solidFill>
              <a:latin typeface="Barlow Condensed"/>
              <a:ea typeface="Barlow Condensed"/>
              <a:cs typeface="Barlow Condensed"/>
              <a:sym typeface="Barlow Condensed"/>
            </a:endParaRPr>
          </a:p>
        </p:txBody>
      </p:sp>
      <p:sp>
        <p:nvSpPr>
          <p:cNvPr id="424" name="Google Shape;424;p18"/>
          <p:cNvSpPr txBox="1"/>
          <p:nvPr/>
        </p:nvSpPr>
        <p:spPr>
          <a:xfrm>
            <a:off x="116175" y="1906300"/>
            <a:ext cx="2404800" cy="12087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37,000 US employees</a:t>
            </a:r>
            <a:endParaRPr sz="1300" b="1" i="0"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14 locations</a:t>
            </a:r>
            <a:endParaRPr sz="1300" b="1"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000000"/>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19"/>
          <p:cNvPicPr preferRelativeResize="0"/>
          <p:nvPr/>
        </p:nvPicPr>
        <p:blipFill rotWithShape="1">
          <a:blip r:embed="rId3">
            <a:alphaModFix/>
          </a:blip>
          <a:srcRect/>
          <a:stretch/>
        </p:blipFill>
        <p:spPr>
          <a:xfrm>
            <a:off x="2132063" y="152400"/>
            <a:ext cx="4879880" cy="4838700"/>
          </a:xfrm>
          <a:prstGeom prst="rect">
            <a:avLst/>
          </a:prstGeom>
          <a:noFill/>
          <a:ln>
            <a:noFill/>
          </a:ln>
        </p:spPr>
      </p:pic>
      <p:sp>
        <p:nvSpPr>
          <p:cNvPr id="430" name="Google Shape;430;p19"/>
          <p:cNvSpPr txBox="1"/>
          <p:nvPr/>
        </p:nvSpPr>
        <p:spPr>
          <a:xfrm>
            <a:off x="6790450" y="3493125"/>
            <a:ext cx="1827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venir"/>
                <a:ea typeface="Avenir"/>
                <a:cs typeface="Avenir"/>
                <a:sym typeface="Avenir"/>
              </a:rPr>
              <a:t>OrthoLive treated 70 injuries</a:t>
            </a:r>
            <a:endParaRPr sz="1000" b="0" i="0" u="none" strike="noStrike" cap="none">
              <a:solidFill>
                <a:srgbClr val="000000"/>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
          <p:cNvPicPr preferRelativeResize="0"/>
          <p:nvPr/>
        </p:nvPicPr>
        <p:blipFill rotWithShape="1">
          <a:blip r:embed="rId3">
            <a:alphaModFix/>
          </a:blip>
          <a:srcRect l="4494" t="3511" r="5803"/>
          <a:stretch/>
        </p:blipFill>
        <p:spPr>
          <a:xfrm>
            <a:off x="0" y="0"/>
            <a:ext cx="9144003" cy="5143502"/>
          </a:xfrm>
          <a:prstGeom prst="rect">
            <a:avLst/>
          </a:prstGeom>
          <a:noFill/>
          <a:ln>
            <a:noFill/>
          </a:ln>
        </p:spPr>
      </p:pic>
      <p:sp>
        <p:nvSpPr>
          <p:cNvPr id="249" name="Google Shape;249;p2"/>
          <p:cNvSpPr txBox="1">
            <a:spLocks noGrp="1"/>
          </p:cNvSpPr>
          <p:nvPr>
            <p:ph type="ctrTitle"/>
          </p:nvPr>
        </p:nvSpPr>
        <p:spPr>
          <a:xfrm>
            <a:off x="302794" y="1247569"/>
            <a:ext cx="5161800" cy="2052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100"/>
              <a:buFont typeface="Calibri"/>
              <a:buNone/>
            </a:pPr>
            <a:r>
              <a:rPr lang="en" sz="3800">
                <a:solidFill>
                  <a:schemeClr val="lt1"/>
                </a:solidFill>
                <a:latin typeface="Poppins Medium"/>
                <a:ea typeface="Poppins Medium"/>
                <a:cs typeface="Poppins Medium"/>
                <a:sym typeface="Poppins Medium"/>
              </a:rPr>
              <a:t>OrthoLive Offers a Solution That Hasn’t Existed Until Now</a:t>
            </a:r>
            <a:endParaRPr sz="4200">
              <a:solidFill>
                <a:schemeClr val="lt1"/>
              </a:solidFill>
            </a:endParaRPr>
          </a:p>
        </p:txBody>
      </p:sp>
      <p:pic>
        <p:nvPicPr>
          <p:cNvPr id="250" name="Google Shape;250;p2"/>
          <p:cNvPicPr preferRelativeResize="0"/>
          <p:nvPr/>
        </p:nvPicPr>
        <p:blipFill rotWithShape="1">
          <a:blip r:embed="rId4">
            <a:alphaModFix/>
          </a:blip>
          <a:srcRect/>
          <a:stretch/>
        </p:blipFill>
        <p:spPr>
          <a:xfrm>
            <a:off x="-483582" y="234505"/>
            <a:ext cx="3879901" cy="6069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0"/>
          <p:cNvSpPr/>
          <p:nvPr/>
        </p:nvSpPr>
        <p:spPr>
          <a:xfrm>
            <a:off x="7631700" y="1181925"/>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0"/>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Owens Corning Case Study</a:t>
            </a:r>
            <a:endParaRPr/>
          </a:p>
        </p:txBody>
      </p:sp>
      <p:sp>
        <p:nvSpPr>
          <p:cNvPr id="437" name="Google Shape;437;p20"/>
          <p:cNvSpPr txBox="1"/>
          <p:nvPr/>
        </p:nvSpPr>
        <p:spPr>
          <a:xfrm>
            <a:off x="116175" y="1238625"/>
            <a:ext cx="24048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venir"/>
                <a:ea typeface="Avenir"/>
                <a:cs typeface="Avenir"/>
                <a:sym typeface="Avenir"/>
              </a:rPr>
              <a:t>2022 Success</a:t>
            </a:r>
            <a:endParaRPr sz="1900" b="1" i="0" u="none" strike="noStrike" cap="none">
              <a:solidFill>
                <a:srgbClr val="000000"/>
              </a:solidFill>
              <a:latin typeface="Avenir"/>
              <a:ea typeface="Avenir"/>
              <a:cs typeface="Avenir"/>
              <a:sym typeface="Avenir"/>
            </a:endParaRPr>
          </a:p>
        </p:txBody>
      </p:sp>
      <p:sp>
        <p:nvSpPr>
          <p:cNvPr id="438" name="Google Shape;438;p20"/>
          <p:cNvSpPr txBox="1"/>
          <p:nvPr/>
        </p:nvSpPr>
        <p:spPr>
          <a:xfrm>
            <a:off x="125" y="4379675"/>
            <a:ext cx="91440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Medium"/>
                <a:ea typeface="Barlow Condensed Medium"/>
                <a:cs typeface="Barlow Condensed Medium"/>
                <a:sym typeface="Barlow Condensed Medium"/>
              </a:rPr>
              <a:t>Owens Corning screened over 150 new employees for pre existing MSDs</a:t>
            </a:r>
            <a:endParaRPr sz="2600" b="0" i="0" u="none" strike="noStrike" cap="none">
              <a:solidFill>
                <a:schemeClr val="dk2"/>
              </a:solidFill>
              <a:latin typeface="Barlow Condensed Medium"/>
              <a:ea typeface="Barlow Condensed Medium"/>
              <a:cs typeface="Barlow Condensed Medium"/>
              <a:sym typeface="Barlow Condensed Medium"/>
            </a:endParaRPr>
          </a:p>
        </p:txBody>
      </p:sp>
      <p:sp>
        <p:nvSpPr>
          <p:cNvPr id="439" name="Google Shape;439;p20"/>
          <p:cNvSpPr/>
          <p:nvPr/>
        </p:nvSpPr>
        <p:spPr>
          <a:xfrm>
            <a:off x="2956550" y="116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0"/>
          <p:cNvSpPr txBox="1"/>
          <p:nvPr/>
        </p:nvSpPr>
        <p:spPr>
          <a:xfrm>
            <a:off x="2910350" y="3396300"/>
            <a:ext cx="2115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a:ea typeface="Barlow Condensed"/>
                <a:cs typeface="Barlow Condensed"/>
                <a:sym typeface="Barlow Condensed"/>
              </a:rPr>
              <a:t>Non-recordable</a:t>
            </a:r>
            <a:endParaRPr sz="2600" b="0" i="0" u="none" strike="noStrike" cap="none">
              <a:solidFill>
                <a:schemeClr val="dk2"/>
              </a:solidFill>
              <a:latin typeface="Barlow Condensed"/>
              <a:ea typeface="Barlow Condensed"/>
              <a:cs typeface="Barlow Condensed"/>
              <a:sym typeface="Barlow Condensed"/>
            </a:endParaRPr>
          </a:p>
        </p:txBody>
      </p:sp>
      <p:sp>
        <p:nvSpPr>
          <p:cNvPr id="441" name="Google Shape;441;p20"/>
          <p:cNvSpPr txBox="1"/>
          <p:nvPr/>
        </p:nvSpPr>
        <p:spPr>
          <a:xfrm>
            <a:off x="2910350" y="2848250"/>
            <a:ext cx="2115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79% +</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42" name="Google Shape;442;p20"/>
          <p:cNvSpPr txBox="1"/>
          <p:nvPr/>
        </p:nvSpPr>
        <p:spPr>
          <a:xfrm>
            <a:off x="5172800" y="3406300"/>
            <a:ext cx="21153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200"/>
              <a:buFont typeface="Arial"/>
              <a:buNone/>
            </a:pPr>
            <a:r>
              <a:rPr lang="en" sz="2200" b="0" i="0" u="none" strike="noStrike" cap="none">
                <a:solidFill>
                  <a:schemeClr val="dk2"/>
                </a:solidFill>
                <a:latin typeface="Barlow Condensed"/>
                <a:ea typeface="Barlow Condensed"/>
                <a:cs typeface="Barlow Condensed"/>
                <a:sym typeface="Barlow Condensed"/>
              </a:rPr>
              <a:t>Cost per case</a:t>
            </a:r>
            <a:endParaRPr sz="2200" b="0" i="0" u="none" strike="noStrike" cap="none">
              <a:solidFill>
                <a:schemeClr val="dk2"/>
              </a:solidFill>
              <a:latin typeface="Barlow Condensed"/>
              <a:ea typeface="Barlow Condensed"/>
              <a:cs typeface="Barlow Condensed"/>
              <a:sym typeface="Barlow Condensed"/>
            </a:endParaRPr>
          </a:p>
        </p:txBody>
      </p:sp>
      <p:sp>
        <p:nvSpPr>
          <p:cNvPr id="443" name="Google Shape;443;p20"/>
          <p:cNvSpPr txBox="1"/>
          <p:nvPr/>
        </p:nvSpPr>
        <p:spPr>
          <a:xfrm>
            <a:off x="5172800" y="2858250"/>
            <a:ext cx="2115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$250</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44" name="Google Shape;444;p20"/>
          <p:cNvSpPr/>
          <p:nvPr/>
        </p:nvSpPr>
        <p:spPr>
          <a:xfrm>
            <a:off x="5409700" y="1152200"/>
            <a:ext cx="1512300" cy="1512300"/>
          </a:xfrm>
          <a:prstGeom prst="ellipse">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5" name="Google Shape;445;p20"/>
          <p:cNvPicPr preferRelativeResize="0"/>
          <p:nvPr/>
        </p:nvPicPr>
        <p:blipFill rotWithShape="1">
          <a:blip r:embed="rId3">
            <a:alphaModFix/>
          </a:blip>
          <a:srcRect/>
          <a:stretch/>
        </p:blipFill>
        <p:spPr>
          <a:xfrm>
            <a:off x="3282963" y="1503325"/>
            <a:ext cx="859487" cy="859487"/>
          </a:xfrm>
          <a:prstGeom prst="rect">
            <a:avLst/>
          </a:prstGeom>
          <a:noFill/>
          <a:ln>
            <a:noFill/>
          </a:ln>
        </p:spPr>
      </p:pic>
      <p:pic>
        <p:nvPicPr>
          <p:cNvPr id="446" name="Google Shape;446;p20"/>
          <p:cNvPicPr preferRelativeResize="0"/>
          <p:nvPr/>
        </p:nvPicPr>
        <p:blipFill rotWithShape="1">
          <a:blip r:embed="rId4">
            <a:alphaModFix/>
          </a:blip>
          <a:srcRect/>
          <a:stretch/>
        </p:blipFill>
        <p:spPr>
          <a:xfrm>
            <a:off x="5736113" y="1508338"/>
            <a:ext cx="859475" cy="859475"/>
          </a:xfrm>
          <a:prstGeom prst="rect">
            <a:avLst/>
          </a:prstGeom>
          <a:noFill/>
          <a:ln>
            <a:noFill/>
          </a:ln>
        </p:spPr>
      </p:pic>
      <p:pic>
        <p:nvPicPr>
          <p:cNvPr id="447" name="Google Shape;447;p20"/>
          <p:cNvPicPr preferRelativeResize="0"/>
          <p:nvPr/>
        </p:nvPicPr>
        <p:blipFill rotWithShape="1">
          <a:blip r:embed="rId3">
            <a:alphaModFix/>
          </a:blip>
          <a:srcRect/>
          <a:stretch/>
        </p:blipFill>
        <p:spPr>
          <a:xfrm>
            <a:off x="7977663" y="1508338"/>
            <a:ext cx="859487" cy="859487"/>
          </a:xfrm>
          <a:prstGeom prst="rect">
            <a:avLst/>
          </a:prstGeom>
          <a:noFill/>
          <a:ln>
            <a:noFill/>
          </a:ln>
        </p:spPr>
      </p:pic>
      <p:sp>
        <p:nvSpPr>
          <p:cNvPr id="448" name="Google Shape;448;p20"/>
          <p:cNvSpPr txBox="1"/>
          <p:nvPr/>
        </p:nvSpPr>
        <p:spPr>
          <a:xfrm>
            <a:off x="7525000" y="2858250"/>
            <a:ext cx="1512300" cy="6156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800"/>
              <a:buFont typeface="Arial"/>
              <a:buNone/>
            </a:pPr>
            <a:r>
              <a:rPr lang="en" sz="2800" b="1" i="0" u="none" strike="noStrike" cap="none">
                <a:solidFill>
                  <a:schemeClr val="lt1"/>
                </a:solidFill>
                <a:latin typeface="Barlow Condensed SemiBold"/>
                <a:ea typeface="Barlow Condensed SemiBold"/>
                <a:cs typeface="Barlow Condensed SemiBold"/>
                <a:sym typeface="Barlow Condensed SemiBold"/>
              </a:rPr>
              <a:t>6</a:t>
            </a:r>
            <a:endParaRPr sz="2800" b="1" i="0" u="none" strike="noStrike" cap="none">
              <a:solidFill>
                <a:schemeClr val="lt1"/>
              </a:solidFill>
              <a:latin typeface="Barlow Condensed SemiBold"/>
              <a:ea typeface="Barlow Condensed SemiBold"/>
              <a:cs typeface="Barlow Condensed SemiBold"/>
              <a:sym typeface="Barlow Condensed SemiBold"/>
            </a:endParaRPr>
          </a:p>
        </p:txBody>
      </p:sp>
      <p:sp>
        <p:nvSpPr>
          <p:cNvPr id="449" name="Google Shape;449;p20"/>
          <p:cNvSpPr txBox="1"/>
          <p:nvPr/>
        </p:nvSpPr>
        <p:spPr>
          <a:xfrm>
            <a:off x="7525000" y="3473850"/>
            <a:ext cx="1512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600"/>
              </a:spcAft>
              <a:buClr>
                <a:srgbClr val="000000"/>
              </a:buClr>
              <a:buSzPts val="2600"/>
              <a:buFont typeface="Arial"/>
              <a:buNone/>
            </a:pPr>
            <a:r>
              <a:rPr lang="en" sz="2600" b="0" i="0" u="none" strike="noStrike" cap="none">
                <a:solidFill>
                  <a:schemeClr val="dk2"/>
                </a:solidFill>
                <a:latin typeface="Barlow Condensed"/>
                <a:ea typeface="Barlow Condensed"/>
                <a:cs typeface="Barlow Condensed"/>
                <a:sym typeface="Barlow Condensed"/>
              </a:rPr>
              <a:t>References</a:t>
            </a:r>
            <a:endParaRPr sz="2600" b="0" i="0" u="none" strike="noStrike" cap="none">
              <a:solidFill>
                <a:schemeClr val="dk2"/>
              </a:solidFill>
              <a:latin typeface="Barlow Condensed"/>
              <a:ea typeface="Barlow Condensed"/>
              <a:cs typeface="Barlow Condensed"/>
              <a:sym typeface="Barlow Condensed"/>
            </a:endParaRPr>
          </a:p>
        </p:txBody>
      </p:sp>
      <p:sp>
        <p:nvSpPr>
          <p:cNvPr id="450" name="Google Shape;450;p20"/>
          <p:cNvSpPr txBox="1"/>
          <p:nvPr/>
        </p:nvSpPr>
        <p:spPr>
          <a:xfrm>
            <a:off x="116175" y="1906300"/>
            <a:ext cx="2404800" cy="12087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17,000 North American employees</a:t>
            </a:r>
            <a:endParaRPr sz="1300" b="1" i="0"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en" sz="1300" b="1" i="0" u="none" strike="noStrike" cap="none">
                <a:solidFill>
                  <a:srgbClr val="000000"/>
                </a:solidFill>
                <a:latin typeface="Avenir"/>
                <a:ea typeface="Avenir"/>
                <a:cs typeface="Avenir"/>
                <a:sym typeface="Avenir"/>
              </a:rPr>
              <a:t>60+ locations</a:t>
            </a:r>
            <a:endParaRPr sz="1300" b="1"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000000"/>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647200" y="0"/>
            <a:ext cx="64968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The Problem</a:t>
            </a:r>
            <a:endParaRPr/>
          </a:p>
        </p:txBody>
      </p:sp>
      <p:sp>
        <p:nvSpPr>
          <p:cNvPr id="256" name="Google Shape;256;p3"/>
          <p:cNvSpPr txBox="1">
            <a:spLocks noGrp="1"/>
          </p:cNvSpPr>
          <p:nvPr>
            <p:ph type="body" idx="1"/>
          </p:nvPr>
        </p:nvSpPr>
        <p:spPr>
          <a:xfrm>
            <a:off x="2805565" y="1146625"/>
            <a:ext cx="6241634" cy="3329106"/>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solidFill>
                  <a:srgbClr val="000000"/>
                </a:solidFill>
                <a:highlight>
                  <a:srgbClr val="57ABDE"/>
                </a:highlight>
              </a:rPr>
              <a:t>45% of work-related injuries</a:t>
            </a:r>
            <a:r>
              <a:rPr lang="en" b="1">
                <a:solidFill>
                  <a:srgbClr val="000000"/>
                </a:solidFill>
              </a:rPr>
              <a:t> </a:t>
            </a:r>
            <a:r>
              <a:rPr lang="en"/>
              <a:t>are related to musculoskeletal disorders (MSDs)—things like sprains or strains that are often caused by repetitive motions</a:t>
            </a:r>
            <a:endParaRPr/>
          </a:p>
          <a:p>
            <a:pPr marL="457200" lvl="0" indent="0" algn="l" rtl="0">
              <a:lnSpc>
                <a:spcPct val="100000"/>
              </a:lnSpc>
              <a:spcBef>
                <a:spcPts val="1600"/>
              </a:spcBef>
              <a:spcAft>
                <a:spcPts val="0"/>
              </a:spcAft>
              <a:buSzPts val="1800"/>
              <a:buNone/>
            </a:pPr>
            <a:endParaRPr sz="100"/>
          </a:p>
          <a:p>
            <a:pPr marL="457200" lvl="0" indent="-342900" algn="l" rtl="0">
              <a:lnSpc>
                <a:spcPct val="115000"/>
              </a:lnSpc>
              <a:spcBef>
                <a:spcPts val="0"/>
              </a:spcBef>
              <a:spcAft>
                <a:spcPts val="0"/>
              </a:spcAft>
              <a:buSzPts val="1800"/>
              <a:buChar char="●"/>
            </a:pPr>
            <a:r>
              <a:rPr lang="en">
                <a:solidFill>
                  <a:srgbClr val="000000"/>
                </a:solidFill>
              </a:rPr>
              <a:t>MSDs account for the </a:t>
            </a:r>
            <a:r>
              <a:rPr lang="en" b="1">
                <a:solidFill>
                  <a:srgbClr val="000000"/>
                </a:solidFill>
                <a:highlight>
                  <a:srgbClr val="57ABDE"/>
                </a:highlight>
              </a:rPr>
              <a:t>#1 employer spend</a:t>
            </a:r>
            <a:r>
              <a:rPr lang="en">
                <a:solidFill>
                  <a:srgbClr val="000000"/>
                </a:solidFill>
              </a:rPr>
              <a:t> across multiple industries</a:t>
            </a:r>
            <a:endParaRPr/>
          </a:p>
          <a:p>
            <a:pPr marL="457200" lvl="0" indent="0" algn="l" rtl="0">
              <a:lnSpc>
                <a:spcPct val="115000"/>
              </a:lnSpc>
              <a:spcBef>
                <a:spcPts val="1600"/>
              </a:spcBef>
              <a:spcAft>
                <a:spcPts val="0"/>
              </a:spcAft>
              <a:buSzPts val="1800"/>
              <a:buNone/>
            </a:pPr>
            <a:endParaRPr sz="100"/>
          </a:p>
          <a:p>
            <a:pPr marL="457200" lvl="0" indent="-342900" algn="l" rtl="0">
              <a:lnSpc>
                <a:spcPct val="115000"/>
              </a:lnSpc>
              <a:spcBef>
                <a:spcPts val="0"/>
              </a:spcBef>
              <a:spcAft>
                <a:spcPts val="0"/>
              </a:spcAft>
              <a:buSzPts val="1800"/>
              <a:buChar char="●"/>
            </a:pPr>
            <a:r>
              <a:rPr lang="en">
                <a:solidFill>
                  <a:srgbClr val="000000"/>
                </a:solidFill>
              </a:rPr>
              <a:t>MSDs are more likely to occur during an employee’s </a:t>
            </a:r>
            <a:r>
              <a:rPr lang="en" b="1">
                <a:solidFill>
                  <a:srgbClr val="000000"/>
                </a:solidFill>
                <a:highlight>
                  <a:srgbClr val="57ABDE"/>
                </a:highlight>
              </a:rPr>
              <a:t>first </a:t>
            </a:r>
            <a:r>
              <a:rPr lang="en">
                <a:solidFill>
                  <a:srgbClr val="000000"/>
                </a:solidFill>
              </a:rPr>
              <a:t>6 months</a:t>
            </a:r>
            <a:endParaRPr>
              <a:solidFill>
                <a:srgbClr val="FFFFFF"/>
              </a:solidFill>
              <a:highlight>
                <a:srgbClr val="57ABDE"/>
              </a:highlight>
            </a:endParaRPr>
          </a:p>
        </p:txBody>
      </p:sp>
      <p:sp>
        <p:nvSpPr>
          <p:cNvPr id="257" name="Google Shape;257;p3"/>
          <p:cNvSpPr txBox="1"/>
          <p:nvPr/>
        </p:nvSpPr>
        <p:spPr>
          <a:xfrm>
            <a:off x="162675" y="1264850"/>
            <a:ext cx="23322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venir"/>
                <a:ea typeface="Avenir"/>
                <a:cs typeface="Avenir"/>
                <a:sym typeface="Avenir"/>
              </a:rPr>
              <a:t>MSK Disorders</a:t>
            </a:r>
            <a:endParaRPr sz="1400" b="1" i="0" u="none" strike="noStrike" cap="none">
              <a:solidFill>
                <a:srgbClr val="000000"/>
              </a:solidFill>
              <a:latin typeface="Avenir"/>
              <a:ea typeface="Avenir"/>
              <a:cs typeface="Avenir"/>
              <a:sym typeface="Avenir"/>
            </a:endParaRPr>
          </a:p>
        </p:txBody>
      </p:sp>
      <p:pic>
        <p:nvPicPr>
          <p:cNvPr id="258" name="Google Shape;258;p3"/>
          <p:cNvPicPr preferRelativeResize="0"/>
          <p:nvPr/>
        </p:nvPicPr>
        <p:blipFill rotWithShape="1">
          <a:blip r:embed="rId3">
            <a:alphaModFix/>
          </a:blip>
          <a:srcRect/>
          <a:stretch/>
        </p:blipFill>
        <p:spPr>
          <a:xfrm>
            <a:off x="409250" y="2089048"/>
            <a:ext cx="1669801" cy="16600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4"/>
          <p:cNvGrpSpPr/>
          <p:nvPr/>
        </p:nvGrpSpPr>
        <p:grpSpPr>
          <a:xfrm>
            <a:off x="316712" y="275719"/>
            <a:ext cx="6172200" cy="704923"/>
            <a:chOff x="2971800" y="889915"/>
            <a:chExt cx="12344400" cy="1409846"/>
          </a:xfrm>
        </p:grpSpPr>
        <p:sp>
          <p:nvSpPr>
            <p:cNvPr id="265" name="Google Shape;265;p4"/>
            <p:cNvSpPr txBox="1"/>
            <p:nvPr/>
          </p:nvSpPr>
          <p:spPr>
            <a:xfrm>
              <a:off x="2971800" y="889915"/>
              <a:ext cx="12344400" cy="1215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000000"/>
                  </a:solidFill>
                  <a:latin typeface="Montserrat ExtraBold"/>
                  <a:ea typeface="Montserrat ExtraBold"/>
                  <a:cs typeface="Montserrat ExtraBold"/>
                  <a:sym typeface="Montserrat ExtraBold"/>
                </a:rPr>
                <a:t>Solution</a:t>
              </a:r>
              <a:endParaRPr sz="3500" b="0" i="0" u="none" strike="noStrike" cap="none">
                <a:solidFill>
                  <a:srgbClr val="000000"/>
                </a:solidFill>
                <a:latin typeface="Roboto Black"/>
                <a:ea typeface="Roboto Black"/>
                <a:cs typeface="Roboto Black"/>
                <a:sym typeface="Roboto Black"/>
              </a:endParaRPr>
            </a:p>
          </p:txBody>
        </p:sp>
        <p:sp>
          <p:nvSpPr>
            <p:cNvPr id="266" name="Google Shape;266;p4"/>
            <p:cNvSpPr txBox="1"/>
            <p:nvPr/>
          </p:nvSpPr>
          <p:spPr>
            <a:xfrm>
              <a:off x="3015404" y="1915161"/>
              <a:ext cx="6128700" cy="384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7F7F7F"/>
                  </a:solidFill>
                  <a:latin typeface="Montserrat ExtraLight"/>
                  <a:ea typeface="Montserrat ExtraLight"/>
                  <a:cs typeface="Montserrat ExtraLight"/>
                  <a:sym typeface="Montserrat ExtraLight"/>
                </a:rPr>
                <a:t>Building the Complete MSK Healthcare Solution</a:t>
              </a:r>
              <a:endParaRPr sz="800" b="0" i="0" u="none" strike="noStrike" cap="none">
                <a:solidFill>
                  <a:srgbClr val="7F7F7F"/>
                </a:solidFill>
                <a:latin typeface="Roboto Light"/>
                <a:ea typeface="Roboto Light"/>
                <a:cs typeface="Roboto Light"/>
                <a:sym typeface="Roboto Light"/>
              </a:endParaRPr>
            </a:p>
          </p:txBody>
        </p:sp>
      </p:grpSp>
      <p:pic>
        <p:nvPicPr>
          <p:cNvPr id="267" name="Google Shape;267;p4"/>
          <p:cNvPicPr preferRelativeResize="0"/>
          <p:nvPr/>
        </p:nvPicPr>
        <p:blipFill rotWithShape="1">
          <a:blip r:embed="rId3">
            <a:alphaModFix/>
          </a:blip>
          <a:srcRect/>
          <a:stretch/>
        </p:blipFill>
        <p:spPr>
          <a:xfrm>
            <a:off x="7808771" y="154762"/>
            <a:ext cx="1165908" cy="219465"/>
          </a:xfrm>
          <a:prstGeom prst="rect">
            <a:avLst/>
          </a:prstGeom>
          <a:noFill/>
          <a:ln>
            <a:noFill/>
          </a:ln>
        </p:spPr>
      </p:pic>
      <p:sp>
        <p:nvSpPr>
          <p:cNvPr id="268" name="Google Shape;268;p4"/>
          <p:cNvSpPr/>
          <p:nvPr/>
        </p:nvSpPr>
        <p:spPr>
          <a:xfrm>
            <a:off x="442819" y="1538925"/>
            <a:ext cx="8371800" cy="3257400"/>
          </a:xfrm>
          <a:prstGeom prst="rect">
            <a:avLst/>
          </a:prstGeom>
          <a:noFill/>
          <a:ln>
            <a:noFill/>
          </a:ln>
        </p:spPr>
        <p:txBody>
          <a:bodyPr spcFirstLastPara="1" wrap="square" lIns="68575" tIns="34275" rIns="68575" bIns="34275" anchor="t" anchorCtr="0">
            <a:noAutofit/>
          </a:bodyPr>
          <a:lstStyle/>
          <a:p>
            <a:pPr marL="215900" marR="0" lvl="0" indent="-209550" algn="l" rtl="0">
              <a:lnSpc>
                <a:spcPct val="100000"/>
              </a:lnSpc>
              <a:spcBef>
                <a:spcPts val="0"/>
              </a:spcBef>
              <a:spcAft>
                <a:spcPts val="0"/>
              </a:spcAft>
              <a:buClr>
                <a:srgbClr val="000000"/>
              </a:buClr>
              <a:buSzPts val="1500"/>
              <a:buFont typeface="Noto Sans Symbols"/>
              <a:buChar char="▪"/>
            </a:pPr>
            <a:r>
              <a:rPr lang="en" sz="1500" b="0" i="0" u="none" strike="noStrike" cap="none">
                <a:solidFill>
                  <a:srgbClr val="595959"/>
                </a:solidFill>
                <a:latin typeface="Avenir"/>
                <a:ea typeface="Avenir"/>
                <a:cs typeface="Avenir"/>
                <a:sym typeface="Avenir"/>
              </a:rPr>
              <a:t>OrthoLive’s </a:t>
            </a:r>
            <a:r>
              <a:rPr lang="en" sz="1500" b="0" i="1" u="none" strike="noStrike" cap="none">
                <a:solidFill>
                  <a:srgbClr val="595959"/>
                </a:solidFill>
                <a:latin typeface="Avenir"/>
                <a:ea typeface="Avenir"/>
                <a:cs typeface="Avenir"/>
                <a:sym typeface="Avenir"/>
              </a:rPr>
              <a:t>digital, virtual, and in-person Musculoskeletal clinic is a </a:t>
            </a:r>
            <a:r>
              <a:rPr lang="en" sz="1500" b="0" i="0" u="none" strike="noStrike" cap="none">
                <a:solidFill>
                  <a:srgbClr val="595959"/>
                </a:solidFill>
                <a:latin typeface="Avenir"/>
                <a:ea typeface="Avenir"/>
                <a:cs typeface="Avenir"/>
                <a:sym typeface="Avenir"/>
              </a:rPr>
              <a:t>hybrid solution that empowers skilled providers with technology, expedited care and reduction of costs for patients, payers, and employers while driving better outcomes through multiple tiers of care</a:t>
            </a:r>
            <a:r>
              <a:rPr lang="en" sz="1500" b="0" i="1" u="none" strike="noStrike" cap="none">
                <a:solidFill>
                  <a:srgbClr val="595959"/>
                </a:solidFill>
                <a:latin typeface="Avenir"/>
                <a:ea typeface="Avenir"/>
                <a:cs typeface="Avenir"/>
                <a:sym typeface="Avenir"/>
              </a:rPr>
              <a:t>.</a:t>
            </a:r>
            <a:endParaRPr sz="1500" b="0" i="0" u="none" strike="noStrike" cap="none">
              <a:solidFill>
                <a:srgbClr val="595959"/>
              </a:solidFill>
              <a:latin typeface="Avenir"/>
              <a:ea typeface="Avenir"/>
              <a:cs typeface="Avenir"/>
              <a:sym typeface="Avenir"/>
            </a:endParaRPr>
          </a:p>
          <a:p>
            <a:pPr marL="215900" marR="0" lvl="0" indent="-209550" algn="l" rtl="0">
              <a:lnSpc>
                <a:spcPct val="100000"/>
              </a:lnSpc>
              <a:spcBef>
                <a:spcPts val="900"/>
              </a:spcBef>
              <a:spcAft>
                <a:spcPts val="0"/>
              </a:spcAft>
              <a:buClr>
                <a:srgbClr val="000000"/>
              </a:buClr>
              <a:buSzPts val="1500"/>
              <a:buFont typeface="Noto Sans Symbols"/>
              <a:buChar char="▪"/>
            </a:pPr>
            <a:r>
              <a:rPr lang="en" sz="1500" b="0" i="0" u="none" strike="noStrike" cap="none">
                <a:solidFill>
                  <a:srgbClr val="595959"/>
                </a:solidFill>
                <a:latin typeface="Avenir"/>
                <a:ea typeface="Avenir"/>
                <a:cs typeface="Avenir"/>
                <a:sym typeface="Avenir"/>
              </a:rPr>
              <a:t>OrthoLive’s Remote Injury Care (RIC) saves employers on average over $5k per injury in direct injury costs. Average injury cost is less than $500</a:t>
            </a:r>
            <a:endParaRPr sz="1100" b="0" i="0" u="none" strike="noStrike" cap="none">
              <a:solidFill>
                <a:srgbClr val="000000"/>
              </a:solidFill>
              <a:latin typeface="Arial"/>
              <a:ea typeface="Arial"/>
              <a:cs typeface="Arial"/>
              <a:sym typeface="Arial"/>
            </a:endParaRPr>
          </a:p>
          <a:p>
            <a:pPr marL="215900" marR="0" lvl="0" indent="-209550" algn="l" rtl="0">
              <a:lnSpc>
                <a:spcPct val="100000"/>
              </a:lnSpc>
              <a:spcBef>
                <a:spcPts val="900"/>
              </a:spcBef>
              <a:spcAft>
                <a:spcPts val="0"/>
              </a:spcAft>
              <a:buClr>
                <a:srgbClr val="000000"/>
              </a:buClr>
              <a:buSzPts val="1500"/>
              <a:buFont typeface="Noto Sans Symbols"/>
              <a:buChar char="▪"/>
            </a:pPr>
            <a:r>
              <a:rPr lang="en" sz="1500" b="0" i="0" u="none" strike="noStrike" cap="none">
                <a:solidFill>
                  <a:srgbClr val="595959"/>
                </a:solidFill>
                <a:latin typeface="Avenir"/>
                <a:ea typeface="Avenir"/>
                <a:cs typeface="Avenir"/>
                <a:sym typeface="Avenir"/>
              </a:rPr>
              <a:t>OrthoLive helps reduce treatment delays, high MSK spend on chronic diseases, expedites access to expert medical advice, accelerates return to work, reduces OSHA recordable events and insurance premiums, and reduces employers and payers’ costs with its Remote Injury Care (“RIC”) services.</a:t>
            </a:r>
            <a:endParaRPr sz="1100" b="0" i="0" u="none" strike="noStrike" cap="none">
              <a:solidFill>
                <a:srgbClr val="000000"/>
              </a:solidFill>
              <a:latin typeface="Arial"/>
              <a:ea typeface="Arial"/>
              <a:cs typeface="Arial"/>
              <a:sym typeface="Arial"/>
            </a:endParaRPr>
          </a:p>
          <a:p>
            <a:pPr marL="215900" marR="0" lvl="0" indent="-209550" algn="l" rtl="0">
              <a:lnSpc>
                <a:spcPct val="100000"/>
              </a:lnSpc>
              <a:spcBef>
                <a:spcPts val="900"/>
              </a:spcBef>
              <a:spcAft>
                <a:spcPts val="0"/>
              </a:spcAft>
              <a:buClr>
                <a:srgbClr val="000000"/>
              </a:buClr>
              <a:buSzPts val="1500"/>
              <a:buFont typeface="Noto Sans Symbols"/>
              <a:buChar char="▪"/>
            </a:pPr>
            <a:r>
              <a:rPr lang="en" sz="1500" b="0" i="0" u="none" strike="noStrike" cap="none">
                <a:solidFill>
                  <a:srgbClr val="595959"/>
                </a:solidFill>
                <a:latin typeface="Avenir"/>
                <a:ea typeface="Avenir"/>
                <a:cs typeface="Avenir"/>
                <a:sym typeface="Avenir"/>
              </a:rPr>
              <a:t>The company is currently executing on its vision connecting and aligning top providers and technologies through the </a:t>
            </a:r>
            <a:r>
              <a:rPr lang="en" sz="1500" b="0" i="1" u="none" strike="noStrike" cap="none">
                <a:solidFill>
                  <a:srgbClr val="595959"/>
                </a:solidFill>
                <a:latin typeface="Avenir"/>
                <a:ea typeface="Avenir"/>
                <a:cs typeface="Avenir"/>
                <a:sym typeface="Avenir"/>
              </a:rPr>
              <a:t>OrthoLive</a:t>
            </a:r>
            <a:r>
              <a:rPr lang="en" sz="1500" b="0" i="0" u="none" strike="noStrike" cap="none">
                <a:solidFill>
                  <a:srgbClr val="595959"/>
                </a:solidFill>
                <a:latin typeface="Avenir"/>
                <a:ea typeface="Avenir"/>
                <a:cs typeface="Avenir"/>
                <a:sym typeface="Avenir"/>
              </a:rPr>
              <a:t> </a:t>
            </a:r>
            <a:r>
              <a:rPr lang="en" sz="1500" b="0" i="1" u="none" strike="noStrike" cap="none">
                <a:solidFill>
                  <a:srgbClr val="595959"/>
                </a:solidFill>
                <a:latin typeface="Avenir"/>
                <a:ea typeface="Avenir"/>
                <a:cs typeface="Avenir"/>
                <a:sym typeface="Avenir"/>
              </a:rPr>
              <a:t>Clinically Integrated Network</a:t>
            </a:r>
            <a:r>
              <a:rPr lang="en" sz="1500" b="0" i="0" u="none" strike="noStrike" cap="none">
                <a:solidFill>
                  <a:srgbClr val="595959"/>
                </a:solidFill>
                <a:latin typeface="Avenir"/>
                <a:ea typeface="Avenir"/>
                <a:cs typeface="Avenir"/>
                <a:sym typeface="Avenir"/>
              </a:rPr>
              <a:t> (“CIN”).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15900" marR="0" lvl="0" indent="-114300" algn="l" rtl="0">
              <a:lnSpc>
                <a:spcPct val="100000"/>
              </a:lnSpc>
              <a:spcBef>
                <a:spcPts val="900"/>
              </a:spcBef>
              <a:spcAft>
                <a:spcPts val="0"/>
              </a:spcAft>
              <a:buClr>
                <a:srgbClr val="000000"/>
              </a:buClr>
              <a:buSzPts val="1500"/>
              <a:buFont typeface="Noto Sans Symbols"/>
              <a:buNone/>
            </a:pPr>
            <a:endParaRPr sz="1500" b="0" i="0" u="none" strike="noStrike" cap="none">
              <a:solidFill>
                <a:srgbClr val="000000"/>
              </a:solidFill>
              <a:latin typeface="Arial"/>
              <a:ea typeface="Arial"/>
              <a:cs typeface="Arial"/>
              <a:sym typeface="Arial"/>
            </a:endParaRPr>
          </a:p>
        </p:txBody>
      </p:sp>
      <p:pic>
        <p:nvPicPr>
          <p:cNvPr id="269" name="Google Shape;269;p4" descr="Shape, rectangle  Description automatically generated"/>
          <p:cNvPicPr preferRelativeResize="0"/>
          <p:nvPr/>
        </p:nvPicPr>
        <p:blipFill rotWithShape="1">
          <a:blip r:embed="rId4">
            <a:alphaModFix/>
          </a:blip>
          <a:srcRect/>
          <a:stretch/>
        </p:blipFill>
        <p:spPr>
          <a:xfrm>
            <a:off x="2510202" y="467997"/>
            <a:ext cx="1772142" cy="278849"/>
          </a:xfrm>
          <a:prstGeom prst="rect">
            <a:avLst/>
          </a:prstGeom>
          <a:noFill/>
          <a:ln>
            <a:noFill/>
          </a:ln>
        </p:spPr>
      </p:pic>
      <p:grpSp>
        <p:nvGrpSpPr>
          <p:cNvPr id="270" name="Google Shape;270;p4"/>
          <p:cNvGrpSpPr/>
          <p:nvPr/>
        </p:nvGrpSpPr>
        <p:grpSpPr>
          <a:xfrm>
            <a:off x="5178629" y="106275"/>
            <a:ext cx="2182230" cy="1168969"/>
            <a:chOff x="7150438" y="1756763"/>
            <a:chExt cx="2909640" cy="1558625"/>
          </a:xfrm>
        </p:grpSpPr>
        <p:pic>
          <p:nvPicPr>
            <p:cNvPr id="271" name="Google Shape;271;p4"/>
            <p:cNvPicPr preferRelativeResize="0"/>
            <p:nvPr/>
          </p:nvPicPr>
          <p:blipFill rotWithShape="1">
            <a:blip r:embed="rId5">
              <a:alphaModFix/>
            </a:blip>
            <a:srcRect t="16686" b="15891"/>
            <a:stretch/>
          </p:blipFill>
          <p:spPr>
            <a:xfrm>
              <a:off x="7150438" y="1756763"/>
              <a:ext cx="2311825" cy="1558625"/>
            </a:xfrm>
            <a:prstGeom prst="rect">
              <a:avLst/>
            </a:prstGeom>
            <a:noFill/>
            <a:ln>
              <a:noFill/>
            </a:ln>
            <a:effectLst>
              <a:outerShdw blurRad="57150" dist="19050" dir="5400000" algn="bl" rotWithShape="0">
                <a:schemeClr val="accent1">
                  <a:alpha val="48627"/>
                </a:schemeClr>
              </a:outerShdw>
            </a:effectLst>
          </p:spPr>
        </p:pic>
        <p:sp>
          <p:nvSpPr>
            <p:cNvPr id="272" name="Google Shape;272;p4"/>
            <p:cNvSpPr txBox="1"/>
            <p:nvPr/>
          </p:nvSpPr>
          <p:spPr>
            <a:xfrm>
              <a:off x="7268338" y="2438325"/>
              <a:ext cx="2076000" cy="636300"/>
            </a:xfrm>
            <a:prstGeom prst="rect">
              <a:avLst/>
            </a:prstGeom>
            <a:noFill/>
            <a:ln>
              <a:noFill/>
            </a:ln>
            <a:effectLst>
              <a:outerShdw blurRad="57150" dist="19050" dir="5400000" algn="bl" rotWithShape="0">
                <a:schemeClr val="accent1">
                  <a:alpha val="48627"/>
                </a:schemeClr>
              </a:outerShdw>
            </a:effectLst>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Poppins"/>
                  <a:ea typeface="Poppins"/>
                  <a:cs typeface="Poppins"/>
                  <a:sym typeface="Poppins"/>
                </a:rPr>
                <a:t>Ortho </a:t>
              </a:r>
              <a:endParaRPr sz="11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rgbClr val="FFFFFF"/>
                  </a:solidFill>
                  <a:latin typeface="Poppins"/>
                  <a:ea typeface="Poppins"/>
                  <a:cs typeface="Poppins"/>
                  <a:sym typeface="Poppins"/>
                </a:rPr>
                <a:t>Clinic in the Cloud</a:t>
              </a:r>
              <a:endParaRPr sz="1100" b="1" i="1" u="none" strike="noStrike" cap="none">
                <a:solidFill>
                  <a:srgbClr val="FFFFFF"/>
                </a:solidFill>
                <a:latin typeface="Poppins"/>
                <a:ea typeface="Poppins"/>
                <a:cs typeface="Poppins"/>
                <a:sym typeface="Poppins"/>
              </a:endParaRPr>
            </a:p>
          </p:txBody>
        </p:sp>
        <p:sp>
          <p:nvSpPr>
            <p:cNvPr id="273" name="Google Shape;273;p4"/>
            <p:cNvSpPr txBox="1"/>
            <p:nvPr/>
          </p:nvSpPr>
          <p:spPr>
            <a:xfrm>
              <a:off x="8432278" y="2688675"/>
              <a:ext cx="1627800" cy="287400"/>
            </a:xfrm>
            <a:prstGeom prst="rect">
              <a:avLst/>
            </a:prstGeom>
            <a:noFill/>
            <a:ln>
              <a:noFill/>
            </a:ln>
            <a:effectLst>
              <a:outerShdw blurRad="57150" dist="19050" dir="5400000" algn="bl" rotWithShape="0">
                <a:schemeClr val="accent1">
                  <a:alpha val="48627"/>
                </a:schemeClr>
              </a:outerShdw>
            </a:effectLst>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FFFFFF"/>
                  </a:solidFill>
                  <a:latin typeface="Poppins"/>
                  <a:ea typeface="Poppins"/>
                  <a:cs typeface="Poppins"/>
                  <a:sym typeface="Poppins"/>
                </a:rPr>
                <a:t>TM</a:t>
              </a:r>
              <a:endParaRPr sz="500" b="0" i="0" u="none" strike="noStrike" cap="none">
                <a:solidFill>
                  <a:srgbClr val="FFFFFF"/>
                </a:solidFill>
                <a:latin typeface="Poppins"/>
                <a:ea typeface="Poppins"/>
                <a:cs typeface="Poppins"/>
                <a:sym typeface="Poppins"/>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5"/>
          <p:cNvPicPr preferRelativeResize="0"/>
          <p:nvPr/>
        </p:nvPicPr>
        <p:blipFill rotWithShape="1">
          <a:blip r:embed="rId3">
            <a:alphaModFix/>
          </a:blip>
          <a:srcRect/>
          <a:stretch/>
        </p:blipFill>
        <p:spPr>
          <a:xfrm>
            <a:off x="1687243" y="304857"/>
            <a:ext cx="5769513" cy="1165275"/>
          </a:xfrm>
          <a:prstGeom prst="rect">
            <a:avLst/>
          </a:prstGeom>
          <a:noFill/>
          <a:ln>
            <a:noFill/>
          </a:ln>
        </p:spPr>
      </p:pic>
      <p:sp>
        <p:nvSpPr>
          <p:cNvPr id="279" name="Google Shape;279;p5"/>
          <p:cNvSpPr/>
          <p:nvPr/>
        </p:nvSpPr>
        <p:spPr>
          <a:xfrm>
            <a:off x="2857500" y="3917381"/>
            <a:ext cx="3480900" cy="989700"/>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4">
            <a:alphaModFix/>
          </a:blip>
          <a:srcRect/>
          <a:stretch/>
        </p:blipFill>
        <p:spPr>
          <a:xfrm>
            <a:off x="354788" y="2117756"/>
            <a:ext cx="8434427" cy="1692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
          <p:cNvSpPr txBox="1">
            <a:spLocks noGrp="1"/>
          </p:cNvSpPr>
          <p:nvPr>
            <p:ph type="title"/>
          </p:nvPr>
        </p:nvSpPr>
        <p:spPr>
          <a:xfrm>
            <a:off x="311700" y="0"/>
            <a:ext cx="6324900" cy="101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Complete MSK Solution Workflow</a:t>
            </a:r>
            <a:endParaRPr/>
          </a:p>
        </p:txBody>
      </p:sp>
      <p:pic>
        <p:nvPicPr>
          <p:cNvPr id="286" name="Google Shape;286;p6"/>
          <p:cNvPicPr preferRelativeResize="0"/>
          <p:nvPr/>
        </p:nvPicPr>
        <p:blipFill rotWithShape="1">
          <a:blip r:embed="rId3">
            <a:alphaModFix/>
          </a:blip>
          <a:srcRect/>
          <a:stretch/>
        </p:blipFill>
        <p:spPr>
          <a:xfrm>
            <a:off x="1053563" y="1153275"/>
            <a:ext cx="7036872" cy="3820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p:nvPr/>
        </p:nvSpPr>
        <p:spPr>
          <a:xfrm>
            <a:off x="2857500" y="3917381"/>
            <a:ext cx="3480900" cy="989700"/>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92" name="Google Shape;292;p7"/>
          <p:cNvPicPr preferRelativeResize="0"/>
          <p:nvPr/>
        </p:nvPicPr>
        <p:blipFill rotWithShape="1">
          <a:blip r:embed="rId3">
            <a:alphaModFix/>
          </a:blip>
          <a:srcRect/>
          <a:stretch/>
        </p:blipFill>
        <p:spPr>
          <a:xfrm>
            <a:off x="763701" y="0"/>
            <a:ext cx="6767516"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txBox="1">
            <a:spLocks noGrp="1"/>
          </p:cNvSpPr>
          <p:nvPr>
            <p:ph type="title"/>
          </p:nvPr>
        </p:nvSpPr>
        <p:spPr>
          <a:xfrm>
            <a:off x="152400" y="0"/>
            <a:ext cx="5989500" cy="10179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rgbClr val="FFFFFF"/>
              </a:buClr>
              <a:buSzPts val="2100"/>
              <a:buFont typeface="Calibri"/>
              <a:buNone/>
            </a:pPr>
            <a:r>
              <a:rPr lang="en"/>
              <a:t>Trusted by Employers Across the U.S.</a:t>
            </a:r>
            <a:endParaRPr/>
          </a:p>
        </p:txBody>
      </p:sp>
      <p:pic>
        <p:nvPicPr>
          <p:cNvPr id="298" name="Google Shape;298;p8"/>
          <p:cNvPicPr preferRelativeResize="0"/>
          <p:nvPr/>
        </p:nvPicPr>
        <p:blipFill rotWithShape="1">
          <a:blip r:embed="rId3">
            <a:alphaModFix/>
          </a:blip>
          <a:srcRect l="16442" r="45040"/>
          <a:stretch/>
        </p:blipFill>
        <p:spPr>
          <a:xfrm>
            <a:off x="329210" y="1146881"/>
            <a:ext cx="5316337" cy="1570315"/>
          </a:xfrm>
          <a:prstGeom prst="rect">
            <a:avLst/>
          </a:prstGeom>
          <a:noFill/>
          <a:ln>
            <a:noFill/>
          </a:ln>
        </p:spPr>
      </p:pic>
      <p:pic>
        <p:nvPicPr>
          <p:cNvPr id="299" name="Google Shape;299;p8"/>
          <p:cNvPicPr preferRelativeResize="0"/>
          <p:nvPr/>
        </p:nvPicPr>
        <p:blipFill rotWithShape="1">
          <a:blip r:embed="rId3">
            <a:alphaModFix/>
          </a:blip>
          <a:srcRect l="56193" r="1298"/>
          <a:stretch/>
        </p:blipFill>
        <p:spPr>
          <a:xfrm>
            <a:off x="375000" y="2761025"/>
            <a:ext cx="5316352" cy="1423015"/>
          </a:xfrm>
          <a:prstGeom prst="rect">
            <a:avLst/>
          </a:prstGeom>
          <a:noFill/>
          <a:ln>
            <a:noFill/>
          </a:ln>
        </p:spPr>
      </p:pic>
      <p:pic>
        <p:nvPicPr>
          <p:cNvPr id="300" name="Google Shape;300;p8" descr="Logo, company name  Description automatically generated"/>
          <p:cNvPicPr preferRelativeResize="0"/>
          <p:nvPr/>
        </p:nvPicPr>
        <p:blipFill rotWithShape="1">
          <a:blip r:embed="rId4">
            <a:alphaModFix/>
          </a:blip>
          <a:srcRect/>
          <a:stretch/>
        </p:blipFill>
        <p:spPr>
          <a:xfrm>
            <a:off x="6388212" y="2959378"/>
            <a:ext cx="962370" cy="576535"/>
          </a:xfrm>
          <a:prstGeom prst="rect">
            <a:avLst/>
          </a:prstGeom>
          <a:noFill/>
          <a:ln>
            <a:noFill/>
          </a:ln>
        </p:spPr>
      </p:pic>
      <p:pic>
        <p:nvPicPr>
          <p:cNvPr id="301" name="Google Shape;301;p8" descr="Logo, company name  Description automatically generated"/>
          <p:cNvPicPr preferRelativeResize="0"/>
          <p:nvPr/>
        </p:nvPicPr>
        <p:blipFill rotWithShape="1">
          <a:blip r:embed="rId5">
            <a:alphaModFix/>
          </a:blip>
          <a:srcRect t="23817" b="24590"/>
          <a:stretch/>
        </p:blipFill>
        <p:spPr>
          <a:xfrm>
            <a:off x="6134845" y="3715416"/>
            <a:ext cx="1177594" cy="337514"/>
          </a:xfrm>
          <a:prstGeom prst="rect">
            <a:avLst/>
          </a:prstGeom>
          <a:noFill/>
          <a:ln>
            <a:noFill/>
          </a:ln>
        </p:spPr>
      </p:pic>
      <p:sp>
        <p:nvSpPr>
          <p:cNvPr id="302" name="Google Shape;302;p8"/>
          <p:cNvSpPr/>
          <p:nvPr/>
        </p:nvSpPr>
        <p:spPr>
          <a:xfrm>
            <a:off x="4059000" y="1247829"/>
            <a:ext cx="1561200" cy="522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03" name="Google Shape;303;p8" descr="Text  Description automatically generated"/>
          <p:cNvPicPr preferRelativeResize="0"/>
          <p:nvPr/>
        </p:nvPicPr>
        <p:blipFill rotWithShape="1">
          <a:blip r:embed="rId6">
            <a:alphaModFix/>
          </a:blip>
          <a:srcRect/>
          <a:stretch/>
        </p:blipFill>
        <p:spPr>
          <a:xfrm>
            <a:off x="4112964" y="1301205"/>
            <a:ext cx="1668938" cy="428132"/>
          </a:xfrm>
          <a:prstGeom prst="rect">
            <a:avLst/>
          </a:prstGeom>
          <a:noFill/>
          <a:ln>
            <a:noFill/>
          </a:ln>
        </p:spPr>
      </p:pic>
      <p:pic>
        <p:nvPicPr>
          <p:cNvPr id="304" name="Google Shape;304;p8" descr="Dawn Foods to sell North American frozen business to Rise Baking Company |  2020-03-30 | Snack Food &amp; Wholesale Bakery"/>
          <p:cNvPicPr preferRelativeResize="0"/>
          <p:nvPr/>
        </p:nvPicPr>
        <p:blipFill rotWithShape="1">
          <a:blip r:embed="rId7">
            <a:alphaModFix/>
          </a:blip>
          <a:srcRect l="7399" t="24274" r="7941" b="22182"/>
          <a:stretch/>
        </p:blipFill>
        <p:spPr>
          <a:xfrm>
            <a:off x="7513258" y="2052821"/>
            <a:ext cx="1342708" cy="518929"/>
          </a:xfrm>
          <a:prstGeom prst="rect">
            <a:avLst/>
          </a:prstGeom>
          <a:noFill/>
          <a:ln>
            <a:noFill/>
          </a:ln>
        </p:spPr>
      </p:pic>
      <p:pic>
        <p:nvPicPr>
          <p:cNvPr id="305" name="Google Shape;305;p8" descr="Discover how Materion transformed their buying process | Fairmarkit"/>
          <p:cNvPicPr preferRelativeResize="0"/>
          <p:nvPr/>
        </p:nvPicPr>
        <p:blipFill rotWithShape="1">
          <a:blip r:embed="rId8">
            <a:alphaModFix/>
          </a:blip>
          <a:srcRect/>
          <a:stretch/>
        </p:blipFill>
        <p:spPr>
          <a:xfrm>
            <a:off x="5984700" y="1146881"/>
            <a:ext cx="1925761" cy="702747"/>
          </a:xfrm>
          <a:prstGeom prst="rect">
            <a:avLst/>
          </a:prstGeom>
          <a:noFill/>
          <a:ln>
            <a:noFill/>
          </a:ln>
        </p:spPr>
      </p:pic>
      <p:pic>
        <p:nvPicPr>
          <p:cNvPr id="306" name="Google Shape;306;p8" descr="Diversified Energy Company Plc - Stock and Shares News | IPO HUB"/>
          <p:cNvPicPr preferRelativeResize="0"/>
          <p:nvPr/>
        </p:nvPicPr>
        <p:blipFill rotWithShape="1">
          <a:blip r:embed="rId9">
            <a:alphaModFix/>
          </a:blip>
          <a:srcRect/>
          <a:stretch/>
        </p:blipFill>
        <p:spPr>
          <a:xfrm>
            <a:off x="5746946" y="2232792"/>
            <a:ext cx="1538955" cy="465093"/>
          </a:xfrm>
          <a:prstGeom prst="rect">
            <a:avLst/>
          </a:prstGeom>
          <a:noFill/>
          <a:ln>
            <a:noFill/>
          </a:ln>
        </p:spPr>
      </p:pic>
      <p:pic>
        <p:nvPicPr>
          <p:cNvPr id="307" name="Google Shape;307;p8" descr="ESG Impact Investing - Private Equity ESG Investing | Apollo Global  Management"/>
          <p:cNvPicPr preferRelativeResize="0"/>
          <p:nvPr/>
        </p:nvPicPr>
        <p:blipFill rotWithShape="1">
          <a:blip r:embed="rId10">
            <a:alphaModFix/>
          </a:blip>
          <a:srcRect/>
          <a:stretch/>
        </p:blipFill>
        <p:spPr>
          <a:xfrm>
            <a:off x="7699847" y="1210704"/>
            <a:ext cx="1412082" cy="609134"/>
          </a:xfrm>
          <a:prstGeom prst="rect">
            <a:avLst/>
          </a:prstGeom>
          <a:noFill/>
          <a:ln>
            <a:noFill/>
          </a:ln>
        </p:spPr>
      </p:pic>
      <p:pic>
        <p:nvPicPr>
          <p:cNvPr id="308" name="Google Shape;308;p8" descr="Colas – Logos Download"/>
          <p:cNvPicPr preferRelativeResize="0"/>
          <p:nvPr/>
        </p:nvPicPr>
        <p:blipFill rotWithShape="1">
          <a:blip r:embed="rId11">
            <a:alphaModFix/>
          </a:blip>
          <a:srcRect/>
          <a:stretch/>
        </p:blipFill>
        <p:spPr>
          <a:xfrm>
            <a:off x="7649137" y="3021681"/>
            <a:ext cx="1315194" cy="451926"/>
          </a:xfrm>
          <a:prstGeom prst="rect">
            <a:avLst/>
          </a:prstGeom>
          <a:noFill/>
          <a:ln>
            <a:noFill/>
          </a:ln>
        </p:spPr>
      </p:pic>
      <p:pic>
        <p:nvPicPr>
          <p:cNvPr id="309" name="Google Shape;309;p8" descr="crocs logo | ? logo, Crocs, Logos"/>
          <p:cNvPicPr preferRelativeResize="0"/>
          <p:nvPr/>
        </p:nvPicPr>
        <p:blipFill rotWithShape="1">
          <a:blip r:embed="rId12">
            <a:alphaModFix/>
          </a:blip>
          <a:srcRect/>
          <a:stretch/>
        </p:blipFill>
        <p:spPr>
          <a:xfrm>
            <a:off x="7584892" y="3648789"/>
            <a:ext cx="1184109" cy="518646"/>
          </a:xfrm>
          <a:prstGeom prst="rect">
            <a:avLst/>
          </a:prstGeom>
          <a:noFill/>
          <a:ln>
            <a:noFill/>
          </a:ln>
        </p:spPr>
      </p:pic>
      <p:pic>
        <p:nvPicPr>
          <p:cNvPr id="310" name="Google Shape;310;p8"/>
          <p:cNvPicPr preferRelativeResize="0"/>
          <p:nvPr/>
        </p:nvPicPr>
        <p:blipFill rotWithShape="1">
          <a:blip r:embed="rId13">
            <a:alphaModFix/>
          </a:blip>
          <a:srcRect l="9472" t="25206" r="6023" b="32093"/>
          <a:stretch/>
        </p:blipFill>
        <p:spPr>
          <a:xfrm>
            <a:off x="1884788" y="1226998"/>
            <a:ext cx="2025375" cy="576546"/>
          </a:xfrm>
          <a:prstGeom prst="rect">
            <a:avLst/>
          </a:prstGeom>
          <a:noFill/>
          <a:ln>
            <a:noFill/>
          </a:ln>
        </p:spPr>
      </p:pic>
      <p:pic>
        <p:nvPicPr>
          <p:cNvPr id="311" name="Google Shape;311;p8"/>
          <p:cNvPicPr preferRelativeResize="0"/>
          <p:nvPr/>
        </p:nvPicPr>
        <p:blipFill rotWithShape="1">
          <a:blip r:embed="rId14">
            <a:alphaModFix/>
          </a:blip>
          <a:srcRect/>
          <a:stretch/>
        </p:blipFill>
        <p:spPr>
          <a:xfrm>
            <a:off x="375000" y="2846163"/>
            <a:ext cx="1762475" cy="548325"/>
          </a:xfrm>
          <a:prstGeom prst="rect">
            <a:avLst/>
          </a:prstGeom>
          <a:noFill/>
          <a:ln>
            <a:noFill/>
          </a:ln>
        </p:spPr>
      </p:pic>
      <p:pic>
        <p:nvPicPr>
          <p:cNvPr id="312" name="Google Shape;312;p8"/>
          <p:cNvPicPr preferRelativeResize="0"/>
          <p:nvPr/>
        </p:nvPicPr>
        <p:blipFill rotWithShape="1">
          <a:blip r:embed="rId15">
            <a:alphaModFix/>
          </a:blip>
          <a:srcRect l="3689" t="33621" r="3119" b="33829"/>
          <a:stretch/>
        </p:blipFill>
        <p:spPr>
          <a:xfrm>
            <a:off x="494300" y="4343200"/>
            <a:ext cx="1331610" cy="465075"/>
          </a:xfrm>
          <a:prstGeom prst="rect">
            <a:avLst/>
          </a:prstGeom>
          <a:noFill/>
          <a:ln>
            <a:noFill/>
          </a:ln>
        </p:spPr>
      </p:pic>
      <p:pic>
        <p:nvPicPr>
          <p:cNvPr id="313" name="Google Shape;313;p8"/>
          <p:cNvPicPr preferRelativeResize="0"/>
          <p:nvPr/>
        </p:nvPicPr>
        <p:blipFill rotWithShape="1">
          <a:blip r:embed="rId16">
            <a:alphaModFix/>
          </a:blip>
          <a:srcRect/>
          <a:stretch/>
        </p:blipFill>
        <p:spPr>
          <a:xfrm>
            <a:off x="2962525" y="4229825"/>
            <a:ext cx="1096486" cy="609150"/>
          </a:xfrm>
          <a:prstGeom prst="rect">
            <a:avLst/>
          </a:prstGeom>
          <a:noFill/>
          <a:ln>
            <a:noFill/>
          </a:ln>
        </p:spPr>
      </p:pic>
      <p:pic>
        <p:nvPicPr>
          <p:cNvPr id="314" name="Google Shape;314;p8"/>
          <p:cNvPicPr preferRelativeResize="0"/>
          <p:nvPr/>
        </p:nvPicPr>
        <p:blipFill rotWithShape="1">
          <a:blip r:embed="rId17">
            <a:alphaModFix/>
          </a:blip>
          <a:srcRect l="6690" t="9915" r="4570" b="23075"/>
          <a:stretch/>
        </p:blipFill>
        <p:spPr>
          <a:xfrm>
            <a:off x="6175725" y="4232450"/>
            <a:ext cx="1203532" cy="609150"/>
          </a:xfrm>
          <a:prstGeom prst="rect">
            <a:avLst/>
          </a:prstGeom>
          <a:noFill/>
          <a:ln>
            <a:noFill/>
          </a:ln>
        </p:spPr>
      </p:pic>
      <p:pic>
        <p:nvPicPr>
          <p:cNvPr id="315" name="Google Shape;315;p8"/>
          <p:cNvPicPr preferRelativeResize="0"/>
          <p:nvPr/>
        </p:nvPicPr>
        <p:blipFill rotWithShape="1">
          <a:blip r:embed="rId18">
            <a:alphaModFix/>
          </a:blip>
          <a:srcRect/>
          <a:stretch/>
        </p:blipFill>
        <p:spPr>
          <a:xfrm>
            <a:off x="4571995" y="4376523"/>
            <a:ext cx="1265480" cy="465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p:nvPr/>
        </p:nvSpPr>
        <p:spPr>
          <a:xfrm>
            <a:off x="330798" y="250115"/>
            <a:ext cx="1923600" cy="860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22" name="Google Shape;322;p9"/>
          <p:cNvPicPr preferRelativeResize="0"/>
          <p:nvPr/>
        </p:nvPicPr>
        <p:blipFill rotWithShape="1">
          <a:blip r:embed="rId3">
            <a:alphaModFix/>
          </a:blip>
          <a:srcRect/>
          <a:stretch/>
        </p:blipFill>
        <p:spPr>
          <a:xfrm>
            <a:off x="7808771" y="154762"/>
            <a:ext cx="1165908" cy="219465"/>
          </a:xfrm>
          <a:prstGeom prst="rect">
            <a:avLst/>
          </a:prstGeom>
          <a:noFill/>
          <a:ln>
            <a:noFill/>
          </a:ln>
        </p:spPr>
      </p:pic>
      <p:pic>
        <p:nvPicPr>
          <p:cNvPr id="323" name="Google Shape;323;p9" descr="Shape, rectangle  Description automatically generated"/>
          <p:cNvPicPr preferRelativeResize="0"/>
          <p:nvPr/>
        </p:nvPicPr>
        <p:blipFill rotWithShape="1">
          <a:blip r:embed="rId4">
            <a:alphaModFix/>
          </a:blip>
          <a:srcRect/>
          <a:stretch/>
        </p:blipFill>
        <p:spPr>
          <a:xfrm>
            <a:off x="2541675" y="274489"/>
            <a:ext cx="1772142" cy="278849"/>
          </a:xfrm>
          <a:prstGeom prst="rect">
            <a:avLst/>
          </a:prstGeom>
          <a:noFill/>
          <a:ln>
            <a:noFill/>
          </a:ln>
        </p:spPr>
      </p:pic>
      <p:sp>
        <p:nvSpPr>
          <p:cNvPr id="324" name="Google Shape;324;p9"/>
          <p:cNvSpPr txBox="1"/>
          <p:nvPr/>
        </p:nvSpPr>
        <p:spPr>
          <a:xfrm>
            <a:off x="307179" y="48449"/>
            <a:ext cx="3231900" cy="608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 sz="3500" b="1" i="0" u="none" strike="noStrike" cap="none">
                <a:solidFill>
                  <a:srgbClr val="000000"/>
                </a:solidFill>
                <a:latin typeface="Montserrat ExtraBold"/>
                <a:ea typeface="Montserrat ExtraBold"/>
                <a:cs typeface="Montserrat ExtraBold"/>
                <a:sym typeface="Montserrat ExtraBold"/>
              </a:rPr>
              <a:t>Traction</a:t>
            </a:r>
            <a:endParaRPr sz="3500" b="1" i="0" u="none" strike="noStrike" cap="none">
              <a:solidFill>
                <a:srgbClr val="000000"/>
              </a:solidFill>
              <a:latin typeface="Roboto Black"/>
              <a:ea typeface="Roboto Black"/>
              <a:cs typeface="Roboto Black"/>
              <a:sym typeface="Roboto Black"/>
            </a:endParaRPr>
          </a:p>
        </p:txBody>
      </p:sp>
      <p:sp>
        <p:nvSpPr>
          <p:cNvPr id="325" name="Google Shape;325;p9"/>
          <p:cNvSpPr txBox="1"/>
          <p:nvPr/>
        </p:nvSpPr>
        <p:spPr>
          <a:xfrm>
            <a:off x="417611" y="635426"/>
            <a:ext cx="29640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7F7F7F"/>
                </a:solidFill>
                <a:latin typeface="Montserrat ExtraLight"/>
                <a:ea typeface="Montserrat ExtraLight"/>
                <a:cs typeface="Montserrat ExtraLight"/>
                <a:sym typeface="Montserrat ExtraLight"/>
              </a:rPr>
              <a:t>Building the Complete MSK Healthcare Solution</a:t>
            </a:r>
            <a:endParaRPr sz="800" b="0" i="0" u="none" strike="noStrike" cap="none">
              <a:solidFill>
                <a:srgbClr val="7F7F7F"/>
              </a:solidFill>
              <a:latin typeface="Roboto Light"/>
              <a:ea typeface="Roboto Light"/>
              <a:cs typeface="Roboto Light"/>
              <a:sym typeface="Roboto Light"/>
            </a:endParaRPr>
          </a:p>
        </p:txBody>
      </p:sp>
      <p:pic>
        <p:nvPicPr>
          <p:cNvPr id="326" name="Google Shape;326;p9"/>
          <p:cNvPicPr preferRelativeResize="0"/>
          <p:nvPr/>
        </p:nvPicPr>
        <p:blipFill rotWithShape="1">
          <a:blip r:embed="rId5">
            <a:alphaModFix/>
          </a:blip>
          <a:srcRect/>
          <a:stretch/>
        </p:blipFill>
        <p:spPr>
          <a:xfrm>
            <a:off x="417610" y="897231"/>
            <a:ext cx="5101063" cy="4055346"/>
          </a:xfrm>
          <a:prstGeom prst="rect">
            <a:avLst/>
          </a:prstGeom>
          <a:noFill/>
          <a:ln>
            <a:noFill/>
          </a:ln>
        </p:spPr>
      </p:pic>
      <p:sp>
        <p:nvSpPr>
          <p:cNvPr id="327" name="Google Shape;327;p9"/>
          <p:cNvSpPr txBox="1"/>
          <p:nvPr/>
        </p:nvSpPr>
        <p:spPr>
          <a:xfrm>
            <a:off x="5747385" y="1064162"/>
            <a:ext cx="3227400" cy="3263400"/>
          </a:xfrm>
          <a:prstGeom prst="rect">
            <a:avLst/>
          </a:prstGeom>
          <a:noFill/>
          <a:ln>
            <a:noFill/>
          </a:ln>
        </p:spPr>
        <p:txBody>
          <a:bodyPr spcFirstLastPara="1" wrap="square" lIns="68575" tIns="34275" rIns="68575" bIns="34275" anchor="t" anchorCtr="0">
            <a:normAutofit/>
          </a:bodyPr>
          <a:lstStyle/>
          <a:p>
            <a:pPr marL="177800" marR="0" lvl="0" indent="-177800" algn="l" rtl="0">
              <a:lnSpc>
                <a:spcPct val="115000"/>
              </a:lnSpc>
              <a:spcBef>
                <a:spcPts val="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~300 Employers; ~2,400 locations; 2.5M lives</a:t>
            </a:r>
            <a:endParaRPr sz="1100" b="0" i="0" u="none" strike="noStrike" cap="none">
              <a:solidFill>
                <a:srgbClr val="000000"/>
              </a:solidFill>
              <a:latin typeface="Arial"/>
              <a:ea typeface="Arial"/>
              <a:cs typeface="Arial"/>
              <a:sym typeface="Arial"/>
            </a:endParaRPr>
          </a:p>
          <a:p>
            <a:pPr marL="177800" marR="0" lvl="0" indent="-177800" algn="l" rtl="0">
              <a:lnSpc>
                <a:spcPct val="115000"/>
              </a:lnSpc>
              <a:spcBef>
                <a:spcPts val="80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Nationwide Network of Providers</a:t>
            </a:r>
            <a:endParaRPr sz="1100" b="0" i="0" u="none" strike="noStrike" cap="none">
              <a:solidFill>
                <a:srgbClr val="000000"/>
              </a:solidFill>
              <a:latin typeface="Arial"/>
              <a:ea typeface="Arial"/>
              <a:cs typeface="Arial"/>
              <a:sym typeface="Arial"/>
            </a:endParaRPr>
          </a:p>
          <a:p>
            <a:pPr marL="177800" marR="0" lvl="0" indent="-177800" algn="l" rtl="0">
              <a:lnSpc>
                <a:spcPct val="115000"/>
              </a:lnSpc>
              <a:spcBef>
                <a:spcPts val="800"/>
              </a:spcBef>
              <a:spcAft>
                <a:spcPts val="0"/>
              </a:spcAft>
              <a:buClr>
                <a:srgbClr val="000000"/>
              </a:buClr>
              <a:buSzPts val="1400"/>
              <a:buFont typeface="Arial"/>
              <a:buChar char="•"/>
            </a:pPr>
            <a:r>
              <a:rPr lang="en" sz="1400" b="0" i="0" u="none" strike="noStrike" cap="none">
                <a:solidFill>
                  <a:schemeClr val="dk1"/>
                </a:solidFill>
                <a:latin typeface="Arial"/>
                <a:ea typeface="Arial"/>
                <a:cs typeface="Arial"/>
                <a:sym typeface="Arial"/>
              </a:rPr>
              <a:t>Partnerships (Technology, RTM, Analytics)</a:t>
            </a:r>
            <a:endParaRPr sz="1100" b="0" i="0" u="none" strike="noStrike" cap="none">
              <a:solidFill>
                <a:srgbClr val="000000"/>
              </a:solidFill>
              <a:latin typeface="Arial"/>
              <a:ea typeface="Arial"/>
              <a:cs typeface="Arial"/>
              <a:sym typeface="Arial"/>
            </a:endParaRPr>
          </a:p>
          <a:p>
            <a:pPr marL="177800" marR="0" lvl="0" indent="-88900" algn="l" rtl="0">
              <a:lnSpc>
                <a:spcPct val="90000"/>
              </a:lnSpc>
              <a:spcBef>
                <a:spcPts val="8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77800" marR="0" lvl="0" indent="-88900" algn="l" rtl="0">
              <a:lnSpc>
                <a:spcPct val="90000"/>
              </a:lnSpc>
              <a:spcBef>
                <a:spcPts val="8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8" name="Google Shape;328;p9"/>
          <p:cNvSpPr txBox="1"/>
          <p:nvPr/>
        </p:nvSpPr>
        <p:spPr>
          <a:xfrm>
            <a:off x="6121964" y="597148"/>
            <a:ext cx="28527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Accomplishments to Date:</a:t>
            </a:r>
            <a:endParaRPr sz="11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On-screen Show (16:9)</PresentationFormat>
  <Paragraphs>129</Paragraphs>
  <Slides>20</Slides>
  <Notes>20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Poppins Medium</vt:lpstr>
      <vt:lpstr>Calibri</vt:lpstr>
      <vt:lpstr>Avenir</vt:lpstr>
      <vt:lpstr>Barlow Condensed Medium</vt:lpstr>
      <vt:lpstr>Arial</vt:lpstr>
      <vt:lpstr>Roboto</vt:lpstr>
      <vt:lpstr>Barlow Condensed SemiBold</vt:lpstr>
      <vt:lpstr>Roboto Black</vt:lpstr>
      <vt:lpstr>Noto Sans Symbols</vt:lpstr>
      <vt:lpstr>Poppins</vt:lpstr>
      <vt:lpstr>Roboto Light</vt:lpstr>
      <vt:lpstr>Barlow Condensed</vt:lpstr>
      <vt:lpstr>Montserrat ExtraLight</vt:lpstr>
      <vt:lpstr>Montserrat</vt:lpstr>
      <vt:lpstr>Montserrat ExtraBold</vt:lpstr>
      <vt:lpstr>Simple Light</vt:lpstr>
      <vt:lpstr>Simple Light</vt:lpstr>
      <vt:lpstr>PowerPoint Presentation</vt:lpstr>
      <vt:lpstr>OrthoLive Offers a Solution That Hasn’t Existed Until Now</vt:lpstr>
      <vt:lpstr>The Problem</vt:lpstr>
      <vt:lpstr>PowerPoint Presentation</vt:lpstr>
      <vt:lpstr>PowerPoint Presentation</vt:lpstr>
      <vt:lpstr>Complete MSK Solution Workflow</vt:lpstr>
      <vt:lpstr>PowerPoint Presentation</vt:lpstr>
      <vt:lpstr>Trusted by Employers Across the U.S.</vt:lpstr>
      <vt:lpstr>PowerPoint Presentation</vt:lpstr>
      <vt:lpstr>PowerPoint Presentation</vt:lpstr>
      <vt:lpstr>PowerPoint Presentation</vt:lpstr>
      <vt:lpstr>Chewy Case Study: Early Intervention</vt:lpstr>
      <vt:lpstr>Chewy Case Study</vt:lpstr>
      <vt:lpstr>Chewy Case Study</vt:lpstr>
      <vt:lpstr>Chewy Case Study</vt:lpstr>
      <vt:lpstr>Mainscape Case Study</vt:lpstr>
      <vt:lpstr> OrthoLive Client Improvement</vt:lpstr>
      <vt:lpstr>Unilever Case Study</vt:lpstr>
      <vt:lpstr>PowerPoint Presentation</vt:lpstr>
      <vt:lpstr>Owens Corning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Scott Anderson</dc:creator>
  <cp:lastModifiedBy>Scott Anderson</cp:lastModifiedBy>
  <cp:revision>1</cp:revision>
  <dcterms:modified xsi:type="dcterms:W3CDTF">2025-03-03T20:50:51Z</dcterms:modified>
</cp:coreProperties>
</file>